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509" r:id="rId1"/>
  </p:sldMasterIdLst>
  <p:notesMasterIdLst>
    <p:notesMasterId r:id="rId32"/>
  </p:notesMasterIdLst>
  <p:handoutMasterIdLst>
    <p:handoutMasterId r:id="rId33"/>
  </p:handoutMasterIdLst>
  <p:sldIdLst>
    <p:sldId id="380" r:id="rId2"/>
    <p:sldId id="468" r:id="rId3"/>
    <p:sldId id="469" r:id="rId4"/>
    <p:sldId id="535" r:id="rId5"/>
    <p:sldId id="485" r:id="rId6"/>
    <p:sldId id="482" r:id="rId7"/>
    <p:sldId id="518" r:id="rId8"/>
    <p:sldId id="484" r:id="rId9"/>
    <p:sldId id="519" r:id="rId10"/>
    <p:sldId id="486" r:id="rId11"/>
    <p:sldId id="520" r:id="rId12"/>
    <p:sldId id="499" r:id="rId13"/>
    <p:sldId id="500" r:id="rId14"/>
    <p:sldId id="521" r:id="rId15"/>
    <p:sldId id="534" r:id="rId16"/>
    <p:sldId id="544" r:id="rId17"/>
    <p:sldId id="541" r:id="rId18"/>
    <p:sldId id="508" r:id="rId19"/>
    <p:sldId id="509" r:id="rId20"/>
    <p:sldId id="572" r:id="rId21"/>
    <p:sldId id="539" r:id="rId22"/>
    <p:sldId id="573" r:id="rId23"/>
    <p:sldId id="574" r:id="rId24"/>
    <p:sldId id="575" r:id="rId25"/>
    <p:sldId id="576" r:id="rId26"/>
    <p:sldId id="577" r:id="rId27"/>
    <p:sldId id="578" r:id="rId28"/>
    <p:sldId id="480" r:id="rId29"/>
    <p:sldId id="532" r:id="rId30"/>
    <p:sldId id="507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9500"/>
    <a:srgbClr val="CC9900"/>
    <a:srgbClr val="BCA236"/>
    <a:srgbClr val="D7CF35"/>
    <a:srgbClr val="D8D144"/>
    <a:srgbClr val="B5C02A"/>
    <a:srgbClr val="D1D121"/>
    <a:srgbClr val="D3D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91" autoAdjust="0"/>
    <p:restoredTop sz="96305" autoAdjust="0"/>
  </p:normalViewPr>
  <p:slideViewPr>
    <p:cSldViewPr>
      <p:cViewPr varScale="1">
        <p:scale>
          <a:sx n="112" d="100"/>
          <a:sy n="112" d="100"/>
        </p:scale>
        <p:origin x="153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0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u="sng" dirty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u="sng" dirty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u="sng" dirty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u="sng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3C2EBBB8-211C-49D6-98F7-88F2E3C1CC9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51402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u="sng" dirty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u="sng" dirty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u="sng" dirty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u="sng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6BC4C2E-BEF7-4BD6-97BD-0A7E9A22B44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073739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0E1C4F-DE36-4DCF-9C61-1E8678A645F2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803262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alt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5E0D23-6AAB-4B52-AEE8-21C1FD2329EF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3101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alt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BE57D6-06F5-445C-BEC8-77FA69CF2F7C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35523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alt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FEB85D-C5F9-43FE-81A3-80B0993E5F8E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44548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alt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D3FBF7-62C8-496A-B144-DF0F7FEEEFEA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56236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alt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A24FF2-7CCC-49F5-8977-24099734B4DF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69708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alt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987C24-EC43-415C-8E0D-DE20A2C41705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94031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altLang="en-US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7B9435-486E-415A-9CC3-9BA73F5C8E7E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3845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altLang="en-US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171050-87E4-4FE9-BD89-5C79E9F023B6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60895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altLang="en-US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FB8D92-BE5A-41D0-856F-CA4C665E2F38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12217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altLang="en-US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9BB574-D754-4B7E-982E-E35E1DCD97A5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4018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alt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71DEF6-8098-428E-B56B-3035FDE0A413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19611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alt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49B593-B098-4E69-BC73-1E20D93285AC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87579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altLang="en-US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5685EE-257B-4592-A531-A5AEB42ADB0F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90299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5159BF8-3CD9-412B-9493-701C4098681D}" type="slidenum">
              <a:rPr kumimoji="0" lang="en-US" altLang="en-US" sz="1000" smtClean="0">
                <a:latin typeface="Algerian" panose="04020705040A02060702" pitchFamily="82" charset="0"/>
              </a:rPr>
              <a:pPr>
                <a:spcBef>
                  <a:spcPct val="0"/>
                </a:spcBef>
              </a:pPr>
              <a:t>23</a:t>
            </a:fld>
            <a:endParaRPr kumimoji="0" lang="en-US" altLang="en-US" sz="1000" smtClean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5433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990AF64-FEFE-44B5-A90D-BAC77D511088}" type="slidenum">
              <a:rPr kumimoji="0" lang="en-US" altLang="en-US" sz="1000" smtClean="0">
                <a:latin typeface="Algerian" panose="04020705040A02060702" pitchFamily="82" charset="0"/>
              </a:rPr>
              <a:pPr>
                <a:spcBef>
                  <a:spcPct val="0"/>
                </a:spcBef>
              </a:pPr>
              <a:t>24</a:t>
            </a:fld>
            <a:endParaRPr kumimoji="0" lang="en-US" altLang="en-US" sz="1000" smtClean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7714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altLang="en-US" dirty="0">
              <a:cs typeface="Arial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5D2807-C07C-426B-87FA-850704DD0481}" type="slidenum">
              <a:rPr lang="en-US" altLang="en-US"/>
              <a:pPr/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864472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altLang="en-US" dirty="0">
              <a:cs typeface="Arial" charset="0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224EC6-CC4F-4740-AE78-950255892A1D}" type="slidenum">
              <a:rPr lang="en-US" altLang="en-US"/>
              <a:pPr/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679847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altLang="en-US" dirty="0">
              <a:cs typeface="Arial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AB14D5-1A62-4D32-AFFF-051AA0874DC3}" type="slidenum">
              <a:rPr lang="en-US" altLang="en-US"/>
              <a:pPr/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944606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altLang="en-US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12964C-C271-476A-904A-55300D4A3280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60166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altLang="en-US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6107D9-0147-4635-B2F2-53411CF82864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82851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altLang="en-US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26D541-5B77-42CB-9056-095C461C6A7C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5023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79E210-2F74-4ABF-937E-012EB87E231B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1554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altLang="en-US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BC23B4-C583-4721-8AB0-5435CAE0FD3E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8454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alt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671409-42D5-4549-AFFB-F405863499B6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6075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alt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712923-A993-45DC-9E52-ADA4B9C8EA64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7666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altLang="en-US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DA0FDD-3FEF-45A9-B094-228C814A105D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6151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C379E6E1-CF69-4E76-8B8A-CB9B0D8D9ECB}" type="slidenum">
              <a:rPr lang="en-US" altLang="en-US" sz="1200" u="sng">
                <a:latin typeface="Times New Roman" pitchFamily="18" charset="0"/>
              </a:rPr>
              <a:pPr algn="r" eaLnBrk="0" hangingPunct="0"/>
              <a:t>8</a:t>
            </a:fld>
            <a:endParaRPr lang="en-US" altLang="en-US" sz="1200" u="sng"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pPr eaLnBrk="1" hangingPunct="1"/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752942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alt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F44F10-0FBC-4B40-8F55-1BC7286095A2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4078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6" y="-8468"/>
            <a:chExt cx="9171316" cy="6874935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5130456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6"/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6638635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-8466" y="-8468"/>
              <a:ext cx="863632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5CFA9-2F59-479A-B7A3-82F46645660E}" type="datetime1">
              <a:rPr lang="en-CA"/>
              <a:pPr>
                <a:defRPr/>
              </a:pPr>
              <a:t>2017-11-07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83630-BEF5-408F-9089-5027F1F647A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B7A45-3B92-486E-AAAA-8F72CE6FBEDD}" type="datetime1">
              <a:rPr lang="en-CA"/>
              <a:pPr>
                <a:defRPr/>
              </a:pPr>
              <a:t>2017-11-07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5D9C6-AED8-4881-9460-DEEF42C1608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hangingPunct="0">
              <a:defRPr/>
            </a:pPr>
            <a:r>
              <a:rPr lang="en-US" altLang="en-US" sz="8000" dirty="0">
                <a:solidFill>
                  <a:srgbClr val="9FE0F5"/>
                </a:solidFill>
                <a:latin typeface="Arial" panose="020B0604020202020204" pitchFamily="34" charset="0"/>
                <a:cs typeface="+mn-cs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hangingPunct="0">
              <a:defRPr/>
            </a:pPr>
            <a:r>
              <a:rPr lang="en-US" altLang="en-US" sz="8000" dirty="0">
                <a:solidFill>
                  <a:srgbClr val="9FE0F5"/>
                </a:solidFill>
                <a:latin typeface="Arial" panose="020B0604020202020204" pitchFamily="34" charset="0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7F600-29F8-48E9-875C-659655022DC7}" type="datetime1">
              <a:rPr lang="en-CA"/>
              <a:pPr>
                <a:defRPr/>
              </a:pPr>
              <a:t>2017-11-07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C9474-332B-415E-BB47-8F235E3F260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4F87F-213F-4D94-BA3E-D7F4BBCC29A6}" type="datetime1">
              <a:rPr lang="en-CA"/>
              <a:pPr>
                <a:defRPr/>
              </a:pPr>
              <a:t>2017-11-07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0B750-46C5-4F51-B92F-FCEEF24B416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hangingPunct="0">
              <a:defRPr/>
            </a:pPr>
            <a:r>
              <a:rPr lang="en-US" altLang="en-US" sz="8000" dirty="0">
                <a:solidFill>
                  <a:srgbClr val="9FE0F5"/>
                </a:solidFill>
                <a:latin typeface="Arial" panose="020B0604020202020204" pitchFamily="34" charset="0"/>
                <a:cs typeface="+mn-cs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hangingPunct="0">
              <a:defRPr/>
            </a:pPr>
            <a:r>
              <a:rPr lang="en-US" altLang="en-US" sz="8000" dirty="0">
                <a:solidFill>
                  <a:srgbClr val="9FE0F5"/>
                </a:solidFill>
                <a:latin typeface="Arial" panose="020B0604020202020204" pitchFamily="34" charset="0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F3D0A-5EF0-4DA3-88C1-00BC59EE74CF}" type="datetime1">
              <a:rPr lang="en-CA"/>
              <a:pPr>
                <a:defRPr/>
              </a:pPr>
              <a:t>2017-11-07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877D3-01E3-45C5-8DE6-42175E578FB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3267C-47CB-4564-816A-F39F61B30D99}" type="datetime1">
              <a:rPr lang="en-CA"/>
              <a:pPr>
                <a:defRPr/>
              </a:pPr>
              <a:t>2017-11-07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2AD0B-F4B9-4E52-A2B3-7E7573AFC9E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F7C1C-A1DE-4F83-99F6-6DBE403EE87E}" type="datetime1">
              <a:rPr lang="en-CA"/>
              <a:pPr>
                <a:defRPr/>
              </a:pPr>
              <a:t>2017-11-07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C1519-C3FE-4CB2-B253-16AA9197DDE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pull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5208F-8584-4DFB-8A7D-9A83C666A8FE}" type="datetime1">
              <a:rPr lang="en-CA"/>
              <a:pPr>
                <a:defRPr/>
              </a:pPr>
              <a:t>2017-11-07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92F85-AF56-4995-A937-063F2B285B3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A0C5E-9F4B-4874-A1CA-2700F74B8302}" type="datetime1">
              <a:rPr lang="en-CA"/>
              <a:pPr>
                <a:defRPr/>
              </a:pPr>
              <a:t>2017-11-07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C4453-F6DE-415E-9F3E-9CA47D2D13F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886D7-44FB-4131-A76A-69B29C367C37}" type="datetime1">
              <a:rPr lang="en-CA"/>
              <a:pPr>
                <a:defRPr/>
              </a:pPr>
              <a:t>2017-11-07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20AAD-6FA1-4676-957D-49E530FCA39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AF98F-5FA0-4C9F-9842-F0A3143DD140}" type="datetime1">
              <a:rPr lang="en-CA"/>
              <a:pPr>
                <a:defRPr/>
              </a:pPr>
              <a:t>2017-11-07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6C5F8-1C21-4495-AFB6-21B6A7005F9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7928D-53BA-4112-816B-219305F72484}" type="datetime1">
              <a:rPr lang="en-CA"/>
              <a:pPr>
                <a:defRPr/>
              </a:pPr>
              <a:t>2017-11-07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2B83D-182B-42B2-92CF-E7E30B478ED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F6B4B-D171-4C33-BC86-B5203D9BC865}" type="datetime1">
              <a:rPr lang="en-CA"/>
              <a:pPr>
                <a:defRPr/>
              </a:pPr>
              <a:t>2017-11-07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FD5A6-2669-4098-A21E-AE9A5FC35B1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4939E-9313-4C72-8BAF-4BBD7B0B5285}" type="datetime1">
              <a:rPr lang="en-CA"/>
              <a:pPr>
                <a:defRPr/>
              </a:pPr>
              <a:t>2017-11-07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DD8D2-2730-467F-B81D-742175970B9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5C3FE-72E2-4424-B074-A6AB9EBF56DC}" type="datetime1">
              <a:rPr lang="en-CA"/>
              <a:pPr>
                <a:defRPr/>
              </a:pPr>
              <a:t>2017-11-07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77090-C0A6-4072-97E6-705E9292F58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8BEB4-356A-4E61-BFBD-DF211D978CA0}" type="datetime1">
              <a:rPr lang="en-CA"/>
              <a:pPr>
                <a:defRPr/>
              </a:pPr>
              <a:t>2017-11-07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76025-7E65-4105-9E43-3881F7307EF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6"/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17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55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34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9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AF7FAA74-F394-434F-ABAD-A5E6658AA72F}" type="datetime1">
              <a:rPr lang="en-CA"/>
              <a:pPr>
                <a:defRPr/>
              </a:pPr>
              <a:t>2017-11-07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900" dirty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solidFill>
                  <a:schemeClr val="accent1"/>
                </a:solidFill>
                <a:cs typeface="+mn-cs"/>
              </a:defRPr>
            </a:lvl1pPr>
          </a:lstStyle>
          <a:p>
            <a:pPr>
              <a:defRPr/>
            </a:pPr>
            <a:fld id="{D7984FC6-E535-4F5A-8FE3-9FBCB736A2B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6" r:id="rId1"/>
    <p:sldLayoutId id="2147484683" r:id="rId2"/>
    <p:sldLayoutId id="2147484684" r:id="rId3"/>
    <p:sldLayoutId id="2147484685" r:id="rId4"/>
    <p:sldLayoutId id="2147484686" r:id="rId5"/>
    <p:sldLayoutId id="2147484687" r:id="rId6"/>
    <p:sldLayoutId id="2147484688" r:id="rId7"/>
    <p:sldLayoutId id="2147484689" r:id="rId8"/>
    <p:sldLayoutId id="2147484690" r:id="rId9"/>
    <p:sldLayoutId id="2147484691" r:id="rId10"/>
    <p:sldLayoutId id="2147484697" r:id="rId11"/>
    <p:sldLayoutId id="2147484692" r:id="rId12"/>
    <p:sldLayoutId id="2147484698" r:id="rId13"/>
    <p:sldLayoutId id="2147484693" r:id="rId14"/>
    <p:sldLayoutId id="2147484694" r:id="rId15"/>
    <p:sldLayoutId id="2147484695" r:id="rId16"/>
  </p:sldLayoutIdLst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>
        <p:tmplLst>
          <p:tmpl lvl="1">
            <p:tnLst>
              <p:par>
                <p:cTn presetID="54" presetClass="entr" presetSubtype="0" ac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1" build="allAtOnce">
        <p:tmplLst>
          <p:tmpl lvl="1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41148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/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52400"/>
            <a:ext cx="8534400" cy="1143000"/>
          </a:xfrm>
        </p:spPr>
        <p:txBody>
          <a:bodyPr lIns="92075" tIns="46038" rIns="92075" bIns="46038" rtlCol="0" anchor="ctr">
            <a:normAutofit fontScale="90000"/>
          </a:bodyPr>
          <a:lstStyle/>
          <a:p>
            <a:pPr algn="ctr" eaLnBrk="1" fontAlgn="auto" hangingPunct="1">
              <a:lnSpc>
                <a:spcPct val="70000"/>
              </a:lnSpc>
              <a:spcAft>
                <a:spcPts val="0"/>
              </a:spcAft>
              <a:defRPr/>
            </a:pP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>
                <a:solidFill>
                  <a:srgbClr val="C49500"/>
                </a:solidFill>
              </a:rPr>
              <a:t>key Concepts of Islamic Financing</a:t>
            </a:r>
            <a:br>
              <a:rPr lang="en-US" sz="3600" dirty="0">
                <a:solidFill>
                  <a:srgbClr val="C49500"/>
                </a:solidFill>
              </a:rPr>
            </a:br>
            <a:r>
              <a:rPr lang="en-US" sz="3600" dirty="0">
                <a:solidFill>
                  <a:srgbClr val="C49500"/>
                </a:solidFill>
              </a:rPr>
              <a:t>and</a:t>
            </a:r>
            <a:br>
              <a:rPr lang="en-US" sz="3600" dirty="0">
                <a:solidFill>
                  <a:srgbClr val="C49500"/>
                </a:solidFill>
              </a:rPr>
            </a:br>
            <a:r>
              <a:rPr lang="en-US" sz="3600" dirty="0">
                <a:solidFill>
                  <a:srgbClr val="C49500"/>
                </a:solidFill>
              </a:rPr>
              <a:t> Interest Free Home Ownership Program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10000"/>
            <a:ext cx="8305800" cy="2895600"/>
          </a:xfrm>
        </p:spPr>
        <p:txBody>
          <a:bodyPr lIns="92075" tIns="46038" rIns="92075" bIns="46038" rtlCol="0">
            <a:normAutofit fontScale="25000" lnSpcReduction="20000"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6400" dirty="0">
                <a:solidFill>
                  <a:srgbClr val="002060"/>
                </a:solidFill>
              </a:rPr>
              <a:t>By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8000" dirty="0">
                <a:solidFill>
                  <a:srgbClr val="002060"/>
                </a:solidFill>
              </a:rPr>
              <a:t>PERVEZ NASIM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9600" i="1" dirty="0">
                <a:solidFill>
                  <a:srgbClr val="002060"/>
                </a:solidFill>
              </a:rPr>
              <a:t>Chairman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11200" dirty="0">
                <a:solidFill>
                  <a:srgbClr val="002060"/>
                </a:solidFill>
              </a:rPr>
              <a:t>Islamic Co-operative Housing Corporation Ltd.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7200" dirty="0">
                <a:solidFill>
                  <a:srgbClr val="002060"/>
                </a:solidFill>
              </a:rPr>
              <a:t>&amp;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9600" dirty="0">
                <a:solidFill>
                  <a:srgbClr val="002060"/>
                </a:solidFill>
              </a:rPr>
              <a:t> Ansar Financial Group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9600" dirty="0">
                <a:solidFill>
                  <a:srgbClr val="002060"/>
                </a:solidFill>
              </a:rPr>
              <a:t>Canada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6400" dirty="0"/>
              <a:t> </a:t>
            </a:r>
            <a:endParaRPr lang="en-US" sz="5600" dirty="0"/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4300" dirty="0">
                <a:latin typeface="GoudyHandtooled BT" pitchFamily="82" charset="0"/>
              </a:rPr>
              <a:t>	</a:t>
            </a:r>
            <a:r>
              <a:rPr lang="en-US" dirty="0">
                <a:latin typeface="GoudyHandtooled BT" pitchFamily="82" charset="0"/>
              </a:rPr>
              <a:t> </a:t>
            </a:r>
            <a:endParaRPr lang="en-US" dirty="0"/>
          </a:p>
        </p:txBody>
      </p:sp>
      <p:pic>
        <p:nvPicPr>
          <p:cNvPr id="11269" name="Picture 7" descr="iStock_000005127336XLarg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371600"/>
            <a:ext cx="33559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-2286000" y="1143000"/>
            <a:ext cx="1371600" cy="137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895600"/>
          </a:xfrm>
        </p:spPr>
        <p:txBody>
          <a:bodyPr rtlCol="0"/>
          <a:lstStyle/>
          <a:p>
            <a:pPr algn="ctr" eaLnBrk="1" fontAlgn="auto" hangingPunct="1">
              <a:lnSpc>
                <a:spcPct val="140000"/>
              </a:lnSpc>
              <a:spcAft>
                <a:spcPts val="0"/>
              </a:spcAft>
              <a:defRPr/>
            </a:pPr>
            <a:r>
              <a:rPr lang="en-US" altLang="en-US" sz="6200" dirty="0"/>
              <a:t/>
            </a:r>
            <a:br>
              <a:rPr lang="en-US" altLang="en-US" sz="6200" dirty="0"/>
            </a:br>
            <a:r>
              <a:rPr lang="en-US" altLang="en-US" sz="6200" dirty="0">
                <a:solidFill>
                  <a:schemeClr val="accent4">
                    <a:lumMod val="75000"/>
                  </a:schemeClr>
                </a:solidFill>
              </a:rPr>
              <a:t>A PARTNERSHIP</a:t>
            </a:r>
            <a:endParaRPr lang="en-US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1507" name="Rectangle 3"/>
          <p:cNvSpPr>
            <a:spLocks noGrp="1"/>
          </p:cNvSpPr>
          <p:nvPr>
            <p:ph type="subTitle" idx="1"/>
          </p:nvPr>
        </p:nvSpPr>
        <p:spPr>
          <a:xfrm>
            <a:off x="0" y="3581400"/>
            <a:ext cx="9144000" cy="2895600"/>
          </a:xfrm>
        </p:spPr>
        <p:txBody>
          <a:bodyPr/>
          <a:lstStyle/>
          <a:p>
            <a:pPr algn="ctr" eaLnBrk="1" hangingPunct="1"/>
            <a:r>
              <a:rPr lang="en-US" altLang="en-US" sz="3600">
                <a:solidFill>
                  <a:srgbClr val="002060"/>
                </a:solidFill>
              </a:rPr>
              <a:t>Between the Islamic Financial Institution</a:t>
            </a:r>
          </a:p>
          <a:p>
            <a:pPr algn="ctr" eaLnBrk="1" hangingPunct="1"/>
            <a:r>
              <a:rPr lang="en-US" altLang="en-US" sz="3600">
                <a:solidFill>
                  <a:srgbClr val="002060"/>
                </a:solidFill>
              </a:rPr>
              <a:t>and</a:t>
            </a:r>
          </a:p>
          <a:p>
            <a:pPr algn="ctr" eaLnBrk="1" hangingPunct="1"/>
            <a:r>
              <a:rPr lang="en-US" altLang="en-US" sz="3600">
                <a:solidFill>
                  <a:srgbClr val="002060"/>
                </a:solidFill>
              </a:rPr>
              <a:t>The Prospective Home Owner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6002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 sz="4000"/>
              <a:t>    </a:t>
            </a:r>
            <a:br>
              <a:rPr lang="en-US" altLang="en-US" sz="4000"/>
            </a:br>
            <a:r>
              <a:rPr lang="en-US" altLang="en-US" sz="3100">
                <a:solidFill>
                  <a:srgbClr val="CC9900"/>
                </a:solidFill>
              </a:rPr>
              <a:t>Islamic Co-operative Housing Corporation Ltd.</a:t>
            </a:r>
            <a:endParaRPr lang="en-US" altLang="en-US">
              <a:solidFill>
                <a:srgbClr val="CC990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2133600"/>
            <a:ext cx="8686800" cy="4494213"/>
          </a:xfrm>
        </p:spPr>
        <p:txBody>
          <a:bodyPr lIns="92075" tIns="46038" rIns="92075" bIns="46038"/>
          <a:lstStyle/>
          <a:p>
            <a:pPr marL="0" indent="0" algn="ctr"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altLang="en-US" sz="3600">
                <a:solidFill>
                  <a:srgbClr val="002060"/>
                </a:solidFill>
              </a:rPr>
              <a:t>THE CO-OP IS BEING</a:t>
            </a:r>
          </a:p>
          <a:p>
            <a:pPr marL="0" indent="0" algn="ctr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en-US" sz="3600">
                <a:solidFill>
                  <a:srgbClr val="002060"/>
                </a:solidFill>
              </a:rPr>
              <a:t>MANAGED BY A BOARD OF</a:t>
            </a:r>
          </a:p>
          <a:p>
            <a:pPr marL="0" indent="0" algn="ctr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en-US" sz="3600">
                <a:solidFill>
                  <a:srgbClr val="002060"/>
                </a:solidFill>
              </a:rPr>
              <a:t>SEVEN VOLUNTEERS</a:t>
            </a:r>
          </a:p>
          <a:p>
            <a:pPr marL="0" indent="0" algn="ctr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en-US" sz="3600">
                <a:solidFill>
                  <a:srgbClr val="002060"/>
                </a:solidFill>
              </a:rPr>
              <a:t> WHO ARE ELECTED EVERY TWO YEARS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8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1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4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7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21507" grpId="1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447800"/>
          </a:xfrm>
        </p:spPr>
        <p:txBody>
          <a:bodyPr lIns="92075" tIns="46038" rIns="92075" bIns="46038" rtlCol="0">
            <a:normAutofit fontScale="90000"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srgbClr val="CC9900"/>
                </a:solidFill>
              </a:rPr>
              <a:t> Islamic Co-operative Housing Corporation Ltd.</a:t>
            </a:r>
            <a:br>
              <a:rPr lang="en-US" sz="2800" dirty="0">
                <a:solidFill>
                  <a:srgbClr val="CC9900"/>
                </a:solidFill>
              </a:rPr>
            </a:br>
            <a:r>
              <a:rPr lang="en-US" sz="2800" dirty="0"/>
              <a:t> 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TYPES OF MEMBRSHIP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 lIns="92075" tIns="46038" rIns="92075" bIns="46038"/>
          <a:lstStyle/>
          <a:p>
            <a:pPr algn="just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en-US" sz="2400" b="1">
                <a:solidFill>
                  <a:schemeClr val="tx2"/>
                </a:solidFill>
              </a:rPr>
              <a:t>	</a:t>
            </a:r>
            <a:r>
              <a:rPr lang="en-US" altLang="en-US" sz="2400" b="1">
                <a:solidFill>
                  <a:srgbClr val="002060"/>
                </a:solidFill>
              </a:rPr>
              <a:t>A.	  Prospective Home Buyers;</a:t>
            </a: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altLang="en-US" sz="2400" b="1">
                <a:solidFill>
                  <a:srgbClr val="002060"/>
                </a:solidFill>
              </a:rPr>
              <a:t>                                                                 </a:t>
            </a: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altLang="en-US" sz="2400" b="1">
                <a:solidFill>
                  <a:srgbClr val="002060"/>
                </a:solidFill>
              </a:rPr>
              <a:t>	B.	  Home Buyers under the interest based</a:t>
            </a: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altLang="en-US" sz="2400" b="1">
                <a:solidFill>
                  <a:srgbClr val="002060"/>
                </a:solidFill>
              </a:rPr>
              <a:t>            mortgages;</a:t>
            </a:r>
          </a:p>
          <a:p>
            <a:pPr algn="just" eaLnBrk="1" hangingPunct="1">
              <a:lnSpc>
                <a:spcPct val="30000"/>
              </a:lnSpc>
              <a:buFont typeface="Wingdings" pitchFamily="2" charset="2"/>
              <a:buNone/>
            </a:pPr>
            <a:endParaRPr lang="en-US" altLang="en-US" sz="2400" b="1">
              <a:solidFill>
                <a:srgbClr val="002060"/>
              </a:solidFill>
            </a:endParaRPr>
          </a:p>
          <a:p>
            <a:pPr algn="just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en-US" sz="2400" b="1">
                <a:solidFill>
                  <a:srgbClr val="002060"/>
                </a:solidFill>
              </a:rPr>
              <a:t>	C.	  Simple Investors;</a:t>
            </a:r>
          </a:p>
          <a:p>
            <a:pPr algn="just" eaLnBrk="1" hangingPunct="1">
              <a:lnSpc>
                <a:spcPct val="40000"/>
              </a:lnSpc>
              <a:buFont typeface="Wingdings" pitchFamily="2" charset="2"/>
              <a:buNone/>
            </a:pPr>
            <a:endParaRPr lang="en-US" altLang="en-US" sz="2400" b="1">
              <a:solidFill>
                <a:srgbClr val="002060"/>
              </a:solidFill>
            </a:endParaRPr>
          </a:p>
          <a:p>
            <a:pPr algn="just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en-US" sz="2400" b="1">
                <a:solidFill>
                  <a:srgbClr val="002060"/>
                </a:solidFill>
              </a:rPr>
              <a:t>	D.	  Home Buyers under Co-op Scheme;</a:t>
            </a:r>
          </a:p>
          <a:p>
            <a:pPr algn="just" eaLnBrk="1" hangingPunct="1">
              <a:lnSpc>
                <a:spcPct val="20000"/>
              </a:lnSpc>
              <a:buFont typeface="Wingdings" pitchFamily="2" charset="2"/>
              <a:buNone/>
            </a:pPr>
            <a:endParaRPr lang="en-US" altLang="en-US" sz="2400" b="1">
              <a:solidFill>
                <a:srgbClr val="002060"/>
              </a:solidFill>
            </a:endParaRPr>
          </a:p>
          <a:p>
            <a:pPr algn="just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en-US" sz="2400" b="1">
                <a:solidFill>
                  <a:srgbClr val="002060"/>
                </a:solidFill>
              </a:rPr>
              <a:t>	E.	  Institutional Investors;	</a:t>
            </a:r>
          </a:p>
          <a:p>
            <a:pPr algn="just" eaLnBrk="1" hangingPunct="1">
              <a:lnSpc>
                <a:spcPct val="20000"/>
              </a:lnSpc>
              <a:buFont typeface="Wingdings" pitchFamily="2" charset="2"/>
              <a:buNone/>
            </a:pPr>
            <a:endParaRPr lang="en-US" altLang="en-US" sz="2400" b="1">
              <a:solidFill>
                <a:srgbClr val="002060"/>
              </a:solidFill>
            </a:endParaRPr>
          </a:p>
          <a:p>
            <a:pPr algn="just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en-US" sz="2400" b="1">
                <a:solidFill>
                  <a:srgbClr val="002060"/>
                </a:solidFill>
              </a:rPr>
              <a:t>	F.	  Children/Grand Children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b="1"/>
              <a:t>                           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3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3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283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283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283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500"/>
                                        <p:tgtEl>
                                          <p:spTgt spid="283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8" dur="500"/>
                                        <p:tgtEl>
                                          <p:spTgt spid="283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500"/>
                                        <p:tgtEl>
                                          <p:spTgt spid="283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8" dur="500"/>
                                        <p:tgtEl>
                                          <p:spTgt spid="283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3" dur="500"/>
                                        <p:tgtEl>
                                          <p:spTgt spid="283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2000"/>
          </a:xfrm>
        </p:spPr>
        <p:txBody>
          <a:bodyPr lIns="92075" tIns="46038" rIns="92075" bIns="46038" anchor="ctr"/>
          <a:lstStyle/>
          <a:p>
            <a:pPr algn="ctr" eaLnBrk="1" hangingPunct="1">
              <a:lnSpc>
                <a:spcPct val="110000"/>
              </a:lnSpc>
            </a:pPr>
            <a:r>
              <a:rPr lang="en-US" altLang="en-US" sz="2800">
                <a:solidFill>
                  <a:srgbClr val="CC9900"/>
                </a:solidFill>
              </a:rPr>
              <a:t>Islamic Co-operative Housing Corporation Ltd.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914400"/>
            <a:ext cx="8685213" cy="5942013"/>
          </a:xfrm>
        </p:spPr>
        <p:txBody>
          <a:bodyPr lIns="92075" tIns="46038" rIns="92075" bIns="46038"/>
          <a:lstStyle/>
          <a:p>
            <a:pPr eaLnBrk="1" hangingPunct="1">
              <a:lnSpc>
                <a:spcPct val="0"/>
              </a:lnSpc>
            </a:pPr>
            <a:endParaRPr lang="en-US" altLang="en-US" sz="4400">
              <a:solidFill>
                <a:srgbClr val="330099"/>
              </a:solidFill>
            </a:endParaRPr>
          </a:p>
          <a:p>
            <a:pPr algn="ctr" eaLnBrk="1" hangingPunct="1">
              <a:lnSpc>
                <a:spcPct val="50000"/>
              </a:lnSpc>
            </a:pPr>
            <a:endParaRPr lang="en-US" altLang="en-US" sz="4400">
              <a:solidFill>
                <a:srgbClr val="002060"/>
              </a:solidFill>
            </a:endParaRPr>
          </a:p>
          <a:p>
            <a:pPr algn="ctr" eaLnBrk="1" hangingPunct="1">
              <a:lnSpc>
                <a:spcPct val="50000"/>
              </a:lnSpc>
            </a:pPr>
            <a:r>
              <a:rPr lang="en-US" altLang="en-US" sz="4400">
                <a:solidFill>
                  <a:srgbClr val="002060"/>
                </a:solidFill>
              </a:rPr>
              <a:t>MEMBERS COMMITMENTS:</a:t>
            </a:r>
          </a:p>
          <a:p>
            <a:pPr algn="ctr" eaLnBrk="1" hangingPunct="1">
              <a:lnSpc>
                <a:spcPct val="0"/>
              </a:lnSpc>
            </a:pPr>
            <a:endParaRPr lang="en-US" altLang="en-US" sz="4400">
              <a:solidFill>
                <a:srgbClr val="002060"/>
              </a:solidFill>
            </a:endParaRPr>
          </a:p>
          <a:p>
            <a:pPr algn="ctr" eaLnBrk="1" hangingPunct="1">
              <a:lnSpc>
                <a:spcPct val="0"/>
              </a:lnSpc>
            </a:pPr>
            <a:endParaRPr lang="en-US" altLang="en-US" sz="4400">
              <a:solidFill>
                <a:srgbClr val="002060"/>
              </a:solidFill>
            </a:endParaRPr>
          </a:p>
          <a:p>
            <a:pPr lvl="4" algn="l"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>
                <a:solidFill>
                  <a:srgbClr val="002060"/>
                </a:solidFill>
              </a:rPr>
              <a:t>PAY $75 MEMBERSHIP FEE TO JOIN</a:t>
            </a:r>
          </a:p>
          <a:p>
            <a:pPr lvl="4" algn="l"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>
                <a:solidFill>
                  <a:srgbClr val="002060"/>
                </a:solidFill>
              </a:rPr>
              <a:t>BUY 6 SHARES OF $100 EACH ANNUALLY</a:t>
            </a:r>
          </a:p>
          <a:p>
            <a:pPr lvl="4" algn="l"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>
                <a:solidFill>
                  <a:srgbClr val="002060"/>
                </a:solidFill>
              </a:rPr>
              <a:t>INVEST FIRST  AND BUY SHARES</a:t>
            </a:r>
          </a:p>
          <a:p>
            <a:pPr lvl="4" algn="l"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>
                <a:solidFill>
                  <a:srgbClr val="002060"/>
                </a:solidFill>
              </a:rPr>
              <a:t>20% OF 1ST $100,000 COST OF HOUSE</a:t>
            </a:r>
          </a:p>
          <a:p>
            <a:pPr lvl="4" algn="l"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>
                <a:solidFill>
                  <a:srgbClr val="002060"/>
                </a:solidFill>
              </a:rPr>
              <a:t>25% OF UP TO THE NEXT $100,000 COST</a:t>
            </a:r>
          </a:p>
          <a:p>
            <a:pPr lvl="4" algn="l"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>
                <a:solidFill>
                  <a:srgbClr val="002060"/>
                </a:solidFill>
              </a:rPr>
              <a:t>30% OF OVER $200,000 COST OF HOUSE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" presetID="40" presetClass="entr" presetSubtype="0" fill="hold" grpId="0" nodeType="afterEffect">
                                  <p:stCondLst>
                                    <p:cond delay="6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9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9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9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grpId="0" nodeType="withEffect">
                                  <p:stCondLst>
                                    <p:cond delay="5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279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79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79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0" presetClass="entr" presetSubtype="0" fill="hold" grpId="0" nodeType="withEffect">
                                  <p:stCondLst>
                                    <p:cond delay="6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279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279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279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9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9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9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9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9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9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9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9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9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2000"/>
          </a:xfrm>
        </p:spPr>
        <p:txBody>
          <a:bodyPr lIns="92075" tIns="46038" rIns="92075" bIns="46038" anchor="ctr"/>
          <a:lstStyle/>
          <a:p>
            <a:pPr algn="ctr" eaLnBrk="1" hangingPunct="1">
              <a:lnSpc>
                <a:spcPct val="110000"/>
              </a:lnSpc>
            </a:pPr>
            <a:r>
              <a:rPr lang="en-US" altLang="en-US" sz="2800">
                <a:solidFill>
                  <a:srgbClr val="CC9900"/>
                </a:solidFill>
              </a:rPr>
              <a:t>Islamic Co-operative Housing Corporation Ltd.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914400"/>
            <a:ext cx="8763000" cy="5791200"/>
          </a:xfrm>
        </p:spPr>
        <p:txBody>
          <a:bodyPr lIns="92075" tIns="46038" rIns="92075" bIns="46038" rtlCol="0">
            <a:normAutofit fontScale="92500"/>
          </a:bodyPr>
          <a:lstStyle/>
          <a:p>
            <a:pPr eaLnBrk="1" fontAlgn="auto" hangingPunct="1">
              <a:lnSpc>
                <a:spcPct val="0"/>
              </a:lnSpc>
              <a:spcAft>
                <a:spcPts val="0"/>
              </a:spcAft>
              <a:buFont typeface="Wingdings 3" charset="2"/>
              <a:buNone/>
              <a:defRPr/>
            </a:pPr>
            <a:endParaRPr lang="en-US" altLang="en-US" sz="4400" dirty="0">
              <a:solidFill>
                <a:srgbClr val="330099"/>
              </a:solidFill>
            </a:endParaRPr>
          </a:p>
          <a:p>
            <a:pPr algn="ctr" eaLnBrk="1" fontAlgn="auto" hangingPunct="1">
              <a:lnSpc>
                <a:spcPct val="5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en-US" altLang="en-US" sz="4400" dirty="0">
                <a:solidFill>
                  <a:srgbClr val="002060"/>
                </a:solidFill>
              </a:rPr>
              <a:t>MEMBERS:</a:t>
            </a:r>
          </a:p>
          <a:p>
            <a:pPr algn="l" eaLnBrk="1" fontAlgn="auto" hangingPunct="1">
              <a:lnSpc>
                <a:spcPct val="0"/>
              </a:lnSpc>
              <a:spcAft>
                <a:spcPts val="0"/>
              </a:spcAft>
              <a:buFont typeface="Wingdings 3" charset="2"/>
              <a:buNone/>
              <a:defRPr/>
            </a:pPr>
            <a:endParaRPr lang="en-US" altLang="en-US" sz="4400" dirty="0">
              <a:solidFill>
                <a:srgbClr val="002060"/>
              </a:solidFill>
            </a:endParaRPr>
          </a:p>
          <a:p>
            <a:pPr algn="l" eaLnBrk="1" fontAlgn="auto" hangingPunct="1">
              <a:lnSpc>
                <a:spcPct val="0"/>
              </a:lnSpc>
              <a:spcAft>
                <a:spcPts val="0"/>
              </a:spcAft>
              <a:buFont typeface="Wingdings 3" charset="2"/>
              <a:buNone/>
              <a:defRPr/>
            </a:pPr>
            <a:endParaRPr lang="en-US" altLang="en-US" sz="4400" dirty="0">
              <a:solidFill>
                <a:srgbClr val="002060"/>
              </a:solidFill>
            </a:endParaRPr>
          </a:p>
          <a:p>
            <a:pPr algn="l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US" altLang="en-US" sz="2400" dirty="0">
                <a:solidFill>
                  <a:srgbClr val="002060"/>
                </a:solidFill>
              </a:rPr>
              <a:t>PAY PROPORTIONATE RENT</a:t>
            </a:r>
          </a:p>
          <a:p>
            <a:pPr algn="l" eaLnBrk="1" fontAlgn="auto" hangingPunct="1">
              <a:spcAft>
                <a:spcPts val="0"/>
              </a:spcAft>
              <a:buFontTx/>
              <a:buChar char="•"/>
              <a:defRPr/>
            </a:pPr>
            <a:endParaRPr lang="en-US" altLang="en-US" sz="2400" dirty="0">
              <a:solidFill>
                <a:srgbClr val="002060"/>
              </a:solidFill>
            </a:endParaRPr>
          </a:p>
          <a:p>
            <a:pPr algn="l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US" altLang="en-US" sz="2400" dirty="0">
                <a:solidFill>
                  <a:srgbClr val="002060"/>
                </a:solidFill>
              </a:rPr>
              <a:t>INCREASE THEIR OWNERSHIP WHEN THEY CAN</a:t>
            </a:r>
          </a:p>
          <a:p>
            <a:pPr lvl="1" algn="l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US" altLang="en-US" sz="2000" dirty="0">
                <a:solidFill>
                  <a:srgbClr val="002060"/>
                </a:solidFill>
              </a:rPr>
              <a:t>(Every month or every second month or so on)</a:t>
            </a:r>
          </a:p>
          <a:p>
            <a:pPr algn="l" eaLnBrk="1" fontAlgn="auto" hangingPunct="1">
              <a:spcAft>
                <a:spcPts val="0"/>
              </a:spcAft>
              <a:buFontTx/>
              <a:buChar char="•"/>
              <a:defRPr/>
            </a:pPr>
            <a:endParaRPr lang="en-US" altLang="en-US" sz="2400" dirty="0">
              <a:solidFill>
                <a:srgbClr val="002060"/>
              </a:solidFill>
            </a:endParaRPr>
          </a:p>
          <a:p>
            <a:pPr algn="l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US" altLang="en-US" sz="2400" dirty="0">
                <a:solidFill>
                  <a:srgbClr val="002060"/>
                </a:solidFill>
              </a:rPr>
              <a:t>RENT DECREASES AS OWNERSHIP RATIO INCREASES</a:t>
            </a:r>
          </a:p>
          <a:p>
            <a:pPr algn="l" eaLnBrk="1" fontAlgn="auto" hangingPunct="1">
              <a:spcAft>
                <a:spcPts val="0"/>
              </a:spcAft>
              <a:buFontTx/>
              <a:buChar char="•"/>
              <a:defRPr/>
            </a:pPr>
            <a:endParaRPr lang="en-US" altLang="en-US" sz="2400" dirty="0">
              <a:solidFill>
                <a:srgbClr val="002060"/>
              </a:solidFill>
            </a:endParaRPr>
          </a:p>
          <a:p>
            <a:pPr algn="l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US" altLang="en-US" sz="2400" dirty="0">
                <a:solidFill>
                  <a:srgbClr val="002060"/>
                </a:solidFill>
              </a:rPr>
              <a:t>SHARE GAIN/LOSS 10% WITH THE CO-OP</a:t>
            </a:r>
          </a:p>
          <a:p>
            <a:pPr algn="l" eaLnBrk="1" fontAlgn="auto" hangingPunct="1">
              <a:spcAft>
                <a:spcPts val="0"/>
              </a:spcAft>
              <a:buFontTx/>
              <a:buChar char="•"/>
              <a:defRPr/>
            </a:pPr>
            <a:endParaRPr lang="en-US" altLang="en-US" sz="2400" dirty="0">
              <a:solidFill>
                <a:srgbClr val="002060"/>
              </a:solidFill>
            </a:endParaRPr>
          </a:p>
          <a:p>
            <a:pPr algn="l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US" altLang="en-US" sz="2400" dirty="0">
                <a:solidFill>
                  <a:srgbClr val="002060"/>
                </a:solidFill>
              </a:rPr>
              <a:t>LEGAL OWNERSHIP REMAINS IN THE NAME OF THE HOUSING CO-OP                     TILL 100% OWNERSHIP SHARES ARE PURCHASED BY THE MEMBER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" presetID="40" presetClass="entr" presetSubtype="0" fill="hold" grpId="0" nodeType="afterEffect">
                                  <p:stCondLst>
                                    <p:cond delay="6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27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7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7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2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9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9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9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9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9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9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9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9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9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4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9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9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9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9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9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9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8991600" cy="68580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CA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CA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CA" altLang="en-US" sz="1600" b="1" dirty="0">
                <a:solidFill>
                  <a:srgbClr val="002060"/>
                </a:solidFill>
              </a:rPr>
              <a:t>RENT REVISION FORM</a:t>
            </a:r>
            <a:endParaRPr lang="en-CA" altLang="en-US" sz="1400" b="1" dirty="0">
              <a:solidFill>
                <a:srgbClr val="002060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CA" altLang="en-US" sz="1400" b="1" dirty="0">
              <a:solidFill>
                <a:srgbClr val="002060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CA" altLang="en-US" sz="1400" b="1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CA" altLang="en-US" sz="1600" b="1" dirty="0">
                <a:solidFill>
                  <a:srgbClr val="002060"/>
                </a:solidFill>
              </a:rPr>
              <a:t>Membership #: R.E.P #: 				Revision # ____________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CA" altLang="en-US" sz="1600" b="1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CA" altLang="en-US" sz="1600" b="1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CA" altLang="en-US" sz="1600" dirty="0">
                <a:solidFill>
                  <a:srgbClr val="002060"/>
                </a:solidFill>
              </a:rPr>
              <a:t>Effective ,    ________________ the total proportionate occupancy charges for the above housing unit will  be </a:t>
            </a:r>
            <a:r>
              <a:rPr lang="en-CA" altLang="en-US" sz="1600" b="1" dirty="0">
                <a:solidFill>
                  <a:srgbClr val="002060"/>
                </a:solidFill>
              </a:rPr>
              <a:t>$000.00 calculated as follows: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CA" altLang="en-US" sz="1600" dirty="0">
                <a:solidFill>
                  <a:srgbClr val="002060"/>
                </a:solidFill>
              </a:rPr>
              <a:t>Shares previously held by the member 				</a:t>
            </a:r>
            <a:r>
              <a:rPr lang="en-CA" altLang="en-US" sz="1600" b="1" dirty="0">
                <a:solidFill>
                  <a:srgbClr val="002060"/>
                </a:solidFill>
              </a:rPr>
              <a:t>$120,000.00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CA" altLang="en-US" sz="1600" dirty="0">
                <a:solidFill>
                  <a:srgbClr val="002060"/>
                </a:solidFill>
              </a:rPr>
              <a:t>Additional shares purchased on  _____________ 			 </a:t>
            </a:r>
            <a:r>
              <a:rPr lang="en-CA" altLang="en-US" sz="1600" b="1" dirty="0">
                <a:solidFill>
                  <a:srgbClr val="002060"/>
                </a:solidFill>
              </a:rPr>
              <a:t>$ 20,000.00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CA" altLang="en-US" sz="1600" dirty="0">
                <a:solidFill>
                  <a:srgbClr val="002060"/>
                </a:solidFill>
              </a:rPr>
              <a:t>Total shares held by the member 				A = 	</a:t>
            </a:r>
            <a:r>
              <a:rPr lang="en-CA" altLang="en-US" sz="1600" b="1" dirty="0">
                <a:solidFill>
                  <a:srgbClr val="002060"/>
                </a:solidFill>
              </a:rPr>
              <a:t>$140,000.00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CA" altLang="en-US" sz="1600" dirty="0">
                <a:solidFill>
                  <a:srgbClr val="002060"/>
                </a:solidFill>
              </a:rPr>
              <a:t>Corporation's share </a:t>
            </a:r>
            <a:r>
              <a:rPr lang="en-CA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					B = 	</a:t>
            </a:r>
            <a:r>
              <a:rPr lang="en-CA" altLang="en-US" sz="1600" b="1" dirty="0">
                <a:solidFill>
                  <a:srgbClr val="FF0000"/>
                </a:solidFill>
              </a:rPr>
              <a:t>$166,000.00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CA" altLang="en-US" sz="1600" dirty="0">
                <a:solidFill>
                  <a:srgbClr val="002060"/>
                </a:solidFill>
              </a:rPr>
              <a:t>Cost of the Housing unit 						C = 	</a:t>
            </a:r>
            <a:r>
              <a:rPr lang="en-CA" altLang="en-US" sz="1600" b="1" dirty="0">
                <a:solidFill>
                  <a:srgbClr val="002060"/>
                </a:solidFill>
              </a:rPr>
              <a:t>$306,000.00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CA" altLang="en-US" sz="1600" b="1" dirty="0">
                <a:solidFill>
                  <a:srgbClr val="002060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CA" altLang="en-US" sz="1600" dirty="0">
                <a:solidFill>
                  <a:srgbClr val="002060"/>
                </a:solidFill>
              </a:rPr>
              <a:t>Occupancy Charges (Rent) 						D = 	</a:t>
            </a:r>
            <a:r>
              <a:rPr lang="en-CA" altLang="en-US" sz="1600" b="1" dirty="0">
                <a:solidFill>
                  <a:srgbClr val="002060"/>
                </a:solidFill>
              </a:rPr>
              <a:t>$    2,000.00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CA" altLang="en-US" sz="1600" b="1" dirty="0">
                <a:solidFill>
                  <a:srgbClr val="002060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CA" altLang="en-US" sz="1600" dirty="0">
                <a:solidFill>
                  <a:srgbClr val="002060"/>
                </a:solidFill>
              </a:rPr>
              <a:t>Monthly Proportionate Rent: (B / C) x D </a:t>
            </a:r>
            <a:r>
              <a:rPr lang="en-CA" altLang="en-US" sz="1600" b="1" dirty="0">
                <a:solidFill>
                  <a:srgbClr val="002060"/>
                </a:solidFill>
              </a:rPr>
              <a:t>$ 166,000 x 2,000 	E = 	$    1,084.00                                                 				                                          $ 306,000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CA" altLang="en-US" sz="1600" dirty="0">
                <a:solidFill>
                  <a:srgbClr val="002060"/>
                </a:solidFill>
              </a:rPr>
              <a:t>Add: Administration Fee: 								</a:t>
            </a:r>
            <a:r>
              <a:rPr lang="en-CA" altLang="en-US" sz="1600" b="1" dirty="0">
                <a:solidFill>
                  <a:srgbClr val="002060"/>
                </a:solidFill>
              </a:rPr>
              <a:t>$         15.00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CA" altLang="en-US" sz="1600" b="1" dirty="0">
                <a:solidFill>
                  <a:srgbClr val="002060"/>
                </a:solidFill>
              </a:rPr>
              <a:t>  </a:t>
            </a:r>
            <a:r>
              <a:rPr lang="en-CA" altLang="en-US" sz="1600" b="1" i="1" dirty="0">
                <a:solidFill>
                  <a:srgbClr val="002060"/>
                </a:solidFill>
              </a:rPr>
              <a:t>TOTAL PROPORTIONATE RENT : </a:t>
            </a:r>
            <a:r>
              <a:rPr lang="en-CA" altLang="en-US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		</a:t>
            </a:r>
            <a:r>
              <a:rPr lang="en-CA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		</a:t>
            </a:r>
            <a:r>
              <a:rPr lang="en-CA" altLang="en-US" sz="1600" b="1" dirty="0">
                <a:solidFill>
                  <a:srgbClr val="FF0000"/>
                </a:solidFill>
              </a:rPr>
              <a:t>$    1,099.00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CA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CA" altLang="en-US" sz="1600" dirty="0">
                <a:solidFill>
                  <a:srgbClr val="002060"/>
                </a:solidFill>
              </a:rPr>
              <a:t>PREPARED BY:____________________ 		DATE:_______________________ 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6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6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6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6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6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6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6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6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6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6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6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6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6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6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6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6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6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6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6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6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65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65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65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65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65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65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65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765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65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65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65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65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765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765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765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65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65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765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765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765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765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765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765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765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765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765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765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765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65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765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765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765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765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765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765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9" dur="500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2" dur="500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5" dur="500"/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8" dur="500"/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1" dur="500"/>
                                        <p:tgtEl>
                                          <p:spTgt spid="276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4" dur="500"/>
                                        <p:tgtEl>
                                          <p:spTgt spid="276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7" dur="500"/>
                                        <p:tgtEl>
                                          <p:spTgt spid="276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0" dur="500"/>
                                        <p:tgtEl>
                                          <p:spTgt spid="276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3" dur="500"/>
                                        <p:tgtEl>
                                          <p:spTgt spid="2765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6" dur="500"/>
                                        <p:tgtEl>
                                          <p:spTgt spid="2765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9" dur="500"/>
                                        <p:tgtEl>
                                          <p:spTgt spid="2765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2" dur="500"/>
                                        <p:tgtEl>
                                          <p:spTgt spid="2765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5" dur="500"/>
                                        <p:tgtEl>
                                          <p:spTgt spid="2765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8" dur="500"/>
                                        <p:tgtEl>
                                          <p:spTgt spid="2765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1" dur="500"/>
                                        <p:tgtEl>
                                          <p:spTgt spid="2765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/>
      <p:bldP spid="27650" grpId="1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447800"/>
          </a:xfrm>
        </p:spPr>
        <p:txBody>
          <a:bodyPr lIns="92075" tIns="46038" rIns="92075" bIns="46038" rtlCol="0">
            <a:normAutofit fontScale="90000"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800" dirty="0"/>
              <a:t> </a:t>
            </a:r>
            <a:r>
              <a:rPr lang="en-US" sz="2800" dirty="0">
                <a:solidFill>
                  <a:srgbClr val="CC9900"/>
                </a:solidFill>
              </a:rPr>
              <a:t>Islamic Co-operative Housing Corporation Ltd.</a:t>
            </a:r>
            <a:br>
              <a:rPr lang="en-US" sz="2800" dirty="0">
                <a:solidFill>
                  <a:srgbClr val="CC9900"/>
                </a:solidFill>
              </a:rPr>
            </a:br>
            <a:r>
              <a:rPr lang="en-US" sz="2800" dirty="0"/>
              <a:t> 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SHARING OF GAIN OR LOSS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915400" cy="46482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110000"/>
              </a:lnSpc>
            </a:pPr>
            <a:r>
              <a:rPr lang="en-US" altLang="en-US" sz="2400" b="1">
                <a:solidFill>
                  <a:srgbClr val="002060"/>
                </a:solidFill>
              </a:rPr>
              <a:t>As a result of sale/transfer of the housing unit any gain or loss realized will be divided as follows:                                             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000">
                <a:solidFill>
                  <a:srgbClr val="002060"/>
                </a:solidFill>
              </a:rPr>
              <a:t>A</a:t>
            </a:r>
            <a:r>
              <a:rPr lang="en-US" altLang="en-US" sz="2000" b="1">
                <a:solidFill>
                  <a:srgbClr val="002060"/>
                </a:solidFill>
              </a:rPr>
              <a:t>.   If, at that time, the member has more than 50% shares, 10% to 	    the Co-op and 90% to the member.                                                                             </a:t>
            </a:r>
          </a:p>
          <a:p>
            <a:pPr lvl="1" eaLnBrk="1" hangingPunct="1"/>
            <a:r>
              <a:rPr lang="en-US" altLang="en-US" sz="2000" b="1">
                <a:solidFill>
                  <a:srgbClr val="002060"/>
                </a:solidFill>
              </a:rPr>
              <a:t>B.    If the member has 50% or less shares,20% to the Co-op and 		     80% to the member.</a:t>
            </a:r>
          </a:p>
          <a:p>
            <a:pPr lvl="1" eaLnBrk="1" hangingPunct="1">
              <a:buFont typeface="Wingdings 2" pitchFamily="18" charset="2"/>
              <a:buNone/>
            </a:pPr>
            <a:endParaRPr lang="en-US" altLang="en-US" b="1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b="1">
                <a:solidFill>
                  <a:srgbClr val="002060"/>
                </a:solidFill>
              </a:rPr>
              <a:t>The capital gain or loss will be shared after making an adjustment for authorized improvements, expansions and certain legal expenses incurred by the member</a:t>
            </a:r>
            <a:r>
              <a:rPr lang="en-US" altLang="en-US" b="1">
                <a:solidFill>
                  <a:schemeClr val="tx2"/>
                </a:solidFill>
              </a:rPr>
              <a:t>.</a:t>
            </a:r>
            <a:r>
              <a:rPr lang="en-US" altLang="en-US" b="1"/>
              <a:t>                            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4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4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28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28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284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5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406400"/>
            <a:ext cx="8763000" cy="533400"/>
          </a:xfrm>
        </p:spPr>
        <p:txBody>
          <a:bodyPr lIns="92075" tIns="46038" rIns="92075" bIns="46038" anchor="ctr"/>
          <a:lstStyle/>
          <a:p>
            <a:pPr algn="ctr" eaLnBrk="1" hangingPunct="1">
              <a:lnSpc>
                <a:spcPct val="110000"/>
              </a:lnSpc>
            </a:pPr>
            <a:r>
              <a:rPr lang="en-US" altLang="en-US" sz="2800">
                <a:solidFill>
                  <a:srgbClr val="CC9900"/>
                </a:solidFill>
              </a:rPr>
              <a:t>Islamic Co-operative Housing Corporation Ltd.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914400"/>
            <a:ext cx="8990013" cy="5942013"/>
          </a:xfrm>
        </p:spPr>
        <p:txBody>
          <a:bodyPr lIns="92075" tIns="46038" rIns="92075" bIns="46038"/>
          <a:lstStyle/>
          <a:p>
            <a:pPr eaLnBrk="1" hangingPunct="1">
              <a:lnSpc>
                <a:spcPct val="0"/>
              </a:lnSpc>
            </a:pPr>
            <a:endParaRPr lang="en-US" altLang="en-US" sz="4400">
              <a:solidFill>
                <a:srgbClr val="330099"/>
              </a:solidFill>
            </a:endParaRPr>
          </a:p>
          <a:p>
            <a:pPr algn="ctr" eaLnBrk="1" hangingPunct="1">
              <a:lnSpc>
                <a:spcPct val="50000"/>
              </a:lnSpc>
            </a:pPr>
            <a:endParaRPr lang="en-US" altLang="en-US" sz="4400">
              <a:solidFill>
                <a:srgbClr val="002060"/>
              </a:solidFill>
            </a:endParaRPr>
          </a:p>
          <a:p>
            <a:pPr algn="l" eaLnBrk="1" hangingPunct="1">
              <a:lnSpc>
                <a:spcPct val="200000"/>
              </a:lnSpc>
            </a:pPr>
            <a:r>
              <a:rPr lang="en-US" altLang="en-US" sz="3200">
                <a:solidFill>
                  <a:srgbClr val="002060"/>
                </a:solidFill>
              </a:rPr>
              <a:t>MEMBERS IN DRIVERS SEAT</a:t>
            </a:r>
          </a:p>
          <a:p>
            <a:pPr algn="l" eaLnBrk="1" hangingPunct="1">
              <a:lnSpc>
                <a:spcPct val="200000"/>
              </a:lnSpc>
            </a:pPr>
            <a:r>
              <a:rPr lang="en-US" altLang="en-US" sz="3200">
                <a:solidFill>
                  <a:srgbClr val="002060"/>
                </a:solidFill>
              </a:rPr>
              <a:t>COMPLETE 100% OWNERSHIP IN 10-12 YEARS</a:t>
            </a:r>
          </a:p>
          <a:p>
            <a:pPr algn="l" eaLnBrk="1" hangingPunct="1">
              <a:lnSpc>
                <a:spcPct val="200000"/>
              </a:lnSpc>
            </a:pPr>
            <a:r>
              <a:rPr lang="en-US" altLang="en-US" sz="3200">
                <a:solidFill>
                  <a:srgbClr val="002060"/>
                </a:solidFill>
              </a:rPr>
              <a:t>CONVENTIONAL MORTGAGES TAKE 25-30 YEARS</a:t>
            </a:r>
          </a:p>
          <a:p>
            <a:pPr algn="ctr" eaLnBrk="1" hangingPunct="1">
              <a:lnSpc>
                <a:spcPct val="200000"/>
              </a:lnSpc>
            </a:pPr>
            <a:endParaRPr lang="en-US" altLang="en-US" sz="3200">
              <a:solidFill>
                <a:srgbClr val="002060"/>
              </a:solidFill>
            </a:endParaRPr>
          </a:p>
          <a:p>
            <a:pPr algn="ctr" eaLnBrk="1" hangingPunct="1">
              <a:lnSpc>
                <a:spcPct val="200000"/>
              </a:lnSpc>
            </a:pPr>
            <a:endParaRPr lang="en-US" altLang="en-US" sz="320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" presetID="40" presetClass="entr" presetSubtype="0" fill="hold" grpId="0" nodeType="afterEffect">
                                  <p:stCondLst>
                                    <p:cond delay="6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6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27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7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7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6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27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27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27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4114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000" dirty="0"/>
          </a:p>
        </p:txBody>
      </p:sp>
      <p:sp>
        <p:nvSpPr>
          <p:cNvPr id="2052" name="Rectangle 2"/>
          <p:cNvSpPr>
            <a:spLocks noGrp="1"/>
          </p:cNvSpPr>
          <p:nvPr>
            <p:ph type="ctrTitle"/>
          </p:nvPr>
        </p:nvSpPr>
        <p:spPr>
          <a:xfrm>
            <a:off x="0" y="152400"/>
            <a:ext cx="9144000" cy="990600"/>
          </a:xfrm>
        </p:spPr>
        <p:txBody>
          <a:bodyPr/>
          <a:lstStyle/>
          <a:p>
            <a:pPr algn="ctr" eaLnBrk="1" hangingPunct="1"/>
            <a:r>
              <a:rPr lang="en-US" altLang="en-US" sz="2900"/>
              <a:t>ANSAR FINANCIAL GROUP</a:t>
            </a:r>
            <a:r>
              <a:rPr lang="en-US" altLang="en-US" sz="2100"/>
              <a:t> </a:t>
            </a:r>
            <a:br>
              <a:rPr lang="en-US" altLang="en-US" sz="2100"/>
            </a:br>
            <a:r>
              <a:rPr lang="en-US" altLang="en-US" sz="2900"/>
              <a:t>LAUNCHED A NEW CO-OPERATIVE 2003</a:t>
            </a:r>
          </a:p>
        </p:txBody>
      </p:sp>
      <p:sp>
        <p:nvSpPr>
          <p:cNvPr id="44035" name="Rectangle 3"/>
          <p:cNvSpPr>
            <a:spLocks noGrp="1"/>
          </p:cNvSpPr>
          <p:nvPr>
            <p:ph type="subTitle" idx="1"/>
          </p:nvPr>
        </p:nvSpPr>
        <p:spPr>
          <a:xfrm>
            <a:off x="0" y="4800600"/>
            <a:ext cx="9144000" cy="16764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2530" dirty="0">
                <a:solidFill>
                  <a:srgbClr val="002060"/>
                </a:solidFill>
              </a:rPr>
              <a:t>ANSAR CO-OPERATIVE HOUSING CORPORATION LTD.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dirty="0">
              <a:solidFill>
                <a:srgbClr val="002060"/>
              </a:solidFill>
            </a:endParaRPr>
          </a:p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2400" dirty="0">
                <a:solidFill>
                  <a:srgbClr val="002060"/>
                </a:solidFill>
              </a:rPr>
              <a:t>Ansar Co-operative operates under the same principles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sz="2300" dirty="0"/>
          </a:p>
        </p:txBody>
      </p:sp>
      <p:graphicFrame>
        <p:nvGraphicFramePr>
          <p:cNvPr id="2050" name="Object 13"/>
          <p:cNvGraphicFramePr>
            <a:graphicFrameLocks noChangeAspect="1"/>
          </p:cNvGraphicFramePr>
          <p:nvPr/>
        </p:nvGraphicFramePr>
        <p:xfrm>
          <a:off x="3048000" y="1447800"/>
          <a:ext cx="3048000" cy="205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Bitmap Image" r:id="rId4" imgW="4285714" imgH="2781688" progId="PBrush">
                  <p:embed/>
                </p:oleObj>
              </mc:Choice>
              <mc:Fallback>
                <p:oleObj name="Bitmap Image" r:id="rId4" imgW="4285714" imgH="2781688" progId="PBrush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447800"/>
                        <a:ext cx="3048000" cy="205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2971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45058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2743200"/>
          </a:xfrm>
          <a:solidFill>
            <a:schemeClr val="tx1"/>
          </a:solidFill>
        </p:spPr>
        <p:txBody>
          <a:bodyPr lIns="92075" tIns="46038" rIns="92075" bIns="46038" rtlCol="0"/>
          <a:lstStyle/>
          <a:p>
            <a:pPr algn="ctr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33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Islamic Co-operative Housing Corporation Ltd.</a:t>
            </a:r>
            <a:br>
              <a:rPr lang="en-US" sz="33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33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Ansar Co-operative Housing Corporation Ltd.</a:t>
            </a:r>
            <a:r>
              <a:rPr lang="en-US" sz="2900" dirty="0"/>
              <a:t/>
            </a:r>
            <a:br>
              <a:rPr lang="en-US" sz="2900" dirty="0"/>
            </a:br>
            <a:r>
              <a:rPr lang="en-US" sz="2900" dirty="0"/>
              <a:t/>
            </a:r>
            <a:br>
              <a:rPr lang="en-US" sz="2900" dirty="0"/>
            </a:br>
            <a:r>
              <a:rPr lang="en-US" sz="4400" dirty="0">
                <a:solidFill>
                  <a:srgbClr val="CC9900"/>
                </a:solidFill>
              </a:rPr>
              <a:t>COMBINED PRESENT STATUS</a:t>
            </a:r>
          </a:p>
        </p:txBody>
      </p:sp>
      <p:sp>
        <p:nvSpPr>
          <p:cNvPr id="25604" name="Rectangle 3"/>
          <p:cNvSpPr>
            <a:spLocks noGrp="1"/>
          </p:cNvSpPr>
          <p:nvPr>
            <p:ph idx="1"/>
          </p:nvPr>
        </p:nvSpPr>
        <p:spPr>
          <a:xfrm>
            <a:off x="838200" y="2895600"/>
            <a:ext cx="8001000" cy="3810000"/>
          </a:xfrm>
        </p:spPr>
        <p:txBody>
          <a:bodyPr lIns="92075" tIns="46038" rIns="92075" bIns="46038"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altLang="en-US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2300" dirty="0">
                <a:solidFill>
                  <a:srgbClr val="002060"/>
                </a:solidFill>
              </a:rPr>
              <a:t>In thirty four years, purchased a little over eight hundred </a:t>
            </a:r>
            <a:r>
              <a:rPr lang="en-US" altLang="en-US" sz="2300" dirty="0" smtClean="0">
                <a:solidFill>
                  <a:srgbClr val="002060"/>
                </a:solidFill>
              </a:rPr>
              <a:t>seventy (870</a:t>
            </a:r>
            <a:r>
              <a:rPr lang="en-US" altLang="en-US" sz="2300" dirty="0">
                <a:solidFill>
                  <a:srgbClr val="002060"/>
                </a:solidFill>
              </a:rPr>
              <a:t>) houses;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2300" dirty="0">
                <a:solidFill>
                  <a:srgbClr val="002060"/>
                </a:solidFill>
              </a:rPr>
              <a:t>Sold a little over $66 Million worth of Shares;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2300" dirty="0">
                <a:solidFill>
                  <a:srgbClr val="002060"/>
                </a:solidFill>
              </a:rPr>
              <a:t>Gave Dividends between 3.6% and 10%.        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2300" dirty="0">
                <a:solidFill>
                  <a:srgbClr val="002060"/>
                </a:solidFill>
              </a:rPr>
              <a:t>For the year </a:t>
            </a:r>
            <a:r>
              <a:rPr lang="en-US" altLang="en-US" sz="2300" dirty="0" smtClean="0">
                <a:solidFill>
                  <a:srgbClr val="002060"/>
                </a:solidFill>
              </a:rPr>
              <a:t>2016 </a:t>
            </a:r>
            <a:r>
              <a:rPr lang="en-US" altLang="en-US" sz="2300" dirty="0">
                <a:solidFill>
                  <a:srgbClr val="002060"/>
                </a:solidFill>
              </a:rPr>
              <a:t>it is 3.6%;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2300" dirty="0">
                <a:solidFill>
                  <a:srgbClr val="002060"/>
                </a:solidFill>
              </a:rPr>
              <a:t>Membership has grown to almost 4,600 in North America and a good number from overseas as investors;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52400"/>
            <a:ext cx="9144000" cy="1752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 lIns="92075" tIns="46038" rIns="92075" bIns="46038"/>
          <a:lstStyle/>
          <a:p>
            <a:pPr algn="ctr" eaLnBrk="1" hangingPunct="1"/>
            <a:r>
              <a:rPr lang="en-US" altLang="en-US" sz="6000"/>
              <a:t>PREAMBLE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2819400"/>
            <a:ext cx="6858000" cy="3657600"/>
          </a:xfrm>
        </p:spPr>
        <p:txBody>
          <a:bodyPr lIns="92075" tIns="46038" rIns="92075" bIns="46038"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2400" dirty="0">
                <a:solidFill>
                  <a:srgbClr val="002060"/>
                </a:solidFill>
              </a:rPr>
              <a:t>    The very fundamental concept for us to understand and accept is the fact, as revealed by Allah, our creator and sustainer, in the Holy Quran:</a:t>
            </a:r>
          </a:p>
          <a:p>
            <a:pPr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2400" i="1" dirty="0">
                <a:solidFill>
                  <a:srgbClr val="002060"/>
                </a:solidFill>
              </a:rPr>
              <a:t>“AND IT IS FOR ALLAH</a:t>
            </a:r>
          </a:p>
          <a:p>
            <a:pPr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2400" i="1" dirty="0">
                <a:solidFill>
                  <a:srgbClr val="002060"/>
                </a:solidFill>
              </a:rPr>
              <a:t>WHATEVER IN THE HEAVENS</a:t>
            </a:r>
          </a:p>
          <a:p>
            <a:pPr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2400" i="1" dirty="0">
                <a:solidFill>
                  <a:srgbClr val="002060"/>
                </a:solidFill>
              </a:rPr>
              <a:t> AND</a:t>
            </a:r>
          </a:p>
          <a:p>
            <a:pPr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2400" i="1" dirty="0">
                <a:solidFill>
                  <a:srgbClr val="002060"/>
                </a:solidFill>
              </a:rPr>
              <a:t> WHATEVER IN THE EARTH.”</a:t>
            </a:r>
            <a:r>
              <a:rPr lang="en-US" altLang="en-US" dirty="0">
                <a:solidFill>
                  <a:srgbClr val="FF0066"/>
                </a:solidFill>
              </a:rPr>
              <a:t/>
            </a:r>
            <a:br>
              <a:rPr lang="en-US" altLang="en-US" dirty="0">
                <a:solidFill>
                  <a:srgbClr val="FF0066"/>
                </a:solidFill>
              </a:rPr>
            </a:br>
            <a:endParaRPr lang="en-US" altLang="en-US" dirty="0">
              <a:solidFill>
                <a:srgbClr val="FF0066"/>
              </a:solidFill>
            </a:endParaRPr>
          </a:p>
        </p:txBody>
      </p:sp>
      <p:pic>
        <p:nvPicPr>
          <p:cNvPr id="12293" name="Picture 6" descr="iStock_000009280486XSmal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2524125"/>
            <a:ext cx="251460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ctrTitle" idx="4294967295"/>
          </p:nvPr>
        </p:nvSpPr>
        <p:spPr>
          <a:xfrm>
            <a:off x="152400" y="381000"/>
            <a:ext cx="8839200" cy="6705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200000"/>
              </a:lnSpc>
              <a:spcAft>
                <a:spcPts val="0"/>
              </a:spcAft>
              <a:defRPr/>
            </a:pPr>
            <a:r>
              <a:rPr lang="en-CA" altLang="en-US" i="1" dirty="0">
                <a:solidFill>
                  <a:srgbClr val="CC9900"/>
                </a:solidFill>
              </a:rPr>
              <a:t>OTHER COMMUNITIES COPIED OUR MODEL</a:t>
            </a:r>
            <a:br>
              <a:rPr lang="en-CA" altLang="en-US" i="1" dirty="0">
                <a:solidFill>
                  <a:srgbClr val="CC9900"/>
                </a:solidFill>
              </a:rPr>
            </a:br>
            <a:r>
              <a:rPr lang="en-CA" altLang="en-US" i="1" dirty="0">
                <a:solidFill>
                  <a:srgbClr val="CC9900"/>
                </a:solidFill>
              </a:rPr>
              <a:t>	</a:t>
            </a:r>
            <a:r>
              <a:rPr lang="en-CA" altLang="en-US" dirty="0">
                <a:solidFill>
                  <a:srgbClr val="002060"/>
                </a:solidFill>
              </a:rPr>
              <a:t>1. St. Louis, Missouri, USA</a:t>
            </a:r>
            <a:br>
              <a:rPr lang="en-CA" altLang="en-US" dirty="0">
                <a:solidFill>
                  <a:srgbClr val="002060"/>
                </a:solidFill>
              </a:rPr>
            </a:br>
            <a:r>
              <a:rPr lang="en-CA" altLang="en-US" dirty="0">
                <a:solidFill>
                  <a:srgbClr val="002060"/>
                </a:solidFill>
              </a:rPr>
              <a:t>	2. San Francesco, USA</a:t>
            </a:r>
            <a:br>
              <a:rPr lang="en-CA" altLang="en-US" dirty="0">
                <a:solidFill>
                  <a:srgbClr val="002060"/>
                </a:solidFill>
              </a:rPr>
            </a:br>
            <a:r>
              <a:rPr lang="en-CA" altLang="en-US" dirty="0">
                <a:solidFill>
                  <a:srgbClr val="002060"/>
                </a:solidFill>
              </a:rPr>
              <a:t>	3. Manchester, UK</a:t>
            </a:r>
            <a:br>
              <a:rPr lang="en-CA" altLang="en-US" dirty="0">
                <a:solidFill>
                  <a:srgbClr val="002060"/>
                </a:solidFill>
              </a:rPr>
            </a:br>
            <a:r>
              <a:rPr lang="en-CA" altLang="en-US" dirty="0">
                <a:solidFill>
                  <a:srgbClr val="002060"/>
                </a:solidFill>
              </a:rPr>
              <a:t>	4. Malaysia (In Progress)</a:t>
            </a:r>
            <a:br>
              <a:rPr lang="en-CA" altLang="en-US" dirty="0">
                <a:solidFill>
                  <a:srgbClr val="002060"/>
                </a:solidFill>
              </a:rPr>
            </a:br>
            <a:r>
              <a:rPr lang="en-CA" altLang="en-US" dirty="0">
                <a:solidFill>
                  <a:schemeClr val="tx1"/>
                </a:solidFill>
              </a:rPr>
              <a:t/>
            </a:r>
            <a:br>
              <a:rPr lang="en-CA" altLang="en-US" dirty="0">
                <a:solidFill>
                  <a:schemeClr val="tx1"/>
                </a:solidFill>
              </a:rPr>
            </a:br>
            <a:r>
              <a:rPr lang="en-CA" altLang="en-US" i="1" dirty="0">
                <a:solidFill>
                  <a:srgbClr val="FFFFFF"/>
                </a:solidFill>
              </a:rPr>
              <a:t>in</a:t>
            </a:r>
            <a:endParaRPr lang="en-CA" altLang="en-US" sz="40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228600"/>
            <a:ext cx="8991600" cy="990600"/>
          </a:xfrm>
        </p:spPr>
        <p:txBody>
          <a:bodyPr/>
          <a:lstStyle/>
          <a:p>
            <a:pPr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altLang="en-US" b="1">
                <a:solidFill>
                  <a:srgbClr val="008000"/>
                </a:solidFill>
              </a:rPr>
              <a:t>         </a:t>
            </a:r>
          </a:p>
        </p:txBody>
      </p:sp>
      <p:pic>
        <p:nvPicPr>
          <p:cNvPr id="38915" name="Picture 5" descr="iStock_000005125394Mediu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762000"/>
            <a:ext cx="5078413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6" descr="ACHCLog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5562600"/>
            <a:ext cx="16287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7" descr="ICHClogo-New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5562600"/>
            <a:ext cx="1676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TextBox 8"/>
          <p:cNvSpPr txBox="1">
            <a:spLocks noChangeArrowheads="1"/>
          </p:cNvSpPr>
          <p:nvPr/>
        </p:nvSpPr>
        <p:spPr bwMode="auto">
          <a:xfrm>
            <a:off x="1752600" y="5791200"/>
            <a:ext cx="5257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3600">
                <a:solidFill>
                  <a:srgbClr val="002060"/>
                </a:solidFill>
                <a:latin typeface="Moderne"/>
              </a:rPr>
              <a:t> www.ansarhousing.com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  <p:bldP spid="18434" grpId="1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254500"/>
          </a:xfrm>
        </p:spPr>
        <p:txBody>
          <a:bodyPr>
            <a:normAutofit/>
          </a:bodyPr>
          <a:lstStyle/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endParaRPr lang="en-US" sz="2400" dirty="0"/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sz="2400" dirty="0">
                <a:solidFill>
                  <a:srgbClr val="7030A0"/>
                </a:solidFill>
              </a:rPr>
              <a:t>Funds are invested in Islamically permitted businesses/projects through Ansar Financial Group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endParaRPr lang="en-US" sz="2400" dirty="0"/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sz="2400" dirty="0">
                <a:solidFill>
                  <a:srgbClr val="7030A0"/>
                </a:solidFill>
              </a:rPr>
              <a:t>Various Shariyah</a:t>
            </a:r>
            <a:r>
              <a:rPr lang="en-US" sz="2400" dirty="0">
                <a:solidFill>
                  <a:srgbClr val="7030A0"/>
                </a:solidFill>
              </a:rPr>
              <a:t> concepts such as </a:t>
            </a:r>
            <a:r>
              <a:rPr lang="en-US" sz="2400" dirty="0" smtClean="0">
                <a:solidFill>
                  <a:srgbClr val="7030A0"/>
                </a:solidFill>
              </a:rPr>
              <a:t>MUSHARIKAH </a:t>
            </a:r>
            <a:r>
              <a:rPr lang="en-US" sz="2400" dirty="0">
                <a:solidFill>
                  <a:srgbClr val="7030A0"/>
                </a:solidFill>
              </a:rPr>
              <a:t>(partnership), </a:t>
            </a:r>
            <a:r>
              <a:rPr lang="en-US" sz="2400" dirty="0" smtClean="0">
                <a:solidFill>
                  <a:srgbClr val="7030A0"/>
                </a:solidFill>
              </a:rPr>
              <a:t>MURABAHA (installment </a:t>
            </a:r>
            <a:r>
              <a:rPr lang="en-US" sz="2400" dirty="0">
                <a:solidFill>
                  <a:srgbClr val="7030A0"/>
                </a:solidFill>
              </a:rPr>
              <a:t>purchase) 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dirty="0">
                <a:solidFill>
                  <a:srgbClr val="7030A0"/>
                </a:solidFill>
              </a:rPr>
              <a:t>       and </a:t>
            </a:r>
            <a:r>
              <a:rPr lang="en-US" sz="2400" dirty="0" smtClean="0">
                <a:solidFill>
                  <a:srgbClr val="7030A0"/>
                </a:solidFill>
              </a:rPr>
              <a:t>IJARAH (leasing</a:t>
            </a:r>
            <a:r>
              <a:rPr lang="en-US" sz="2400" dirty="0">
                <a:solidFill>
                  <a:srgbClr val="7030A0"/>
                </a:solidFill>
              </a:rPr>
              <a:t>) are applied in the operation of all business transactions.</a:t>
            </a: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u="sng">
                <a:solidFill>
                  <a:srgbClr val="002060"/>
                </a:solidFill>
                <a:latin typeface="Candara" pitchFamily="34" charset="0"/>
              </a:rPr>
              <a:t>Ansar Financial Group - AFG (AG - Private + AFDC - Public)</a:t>
            </a:r>
          </a:p>
        </p:txBody>
      </p:sp>
    </p:spTree>
    <p:extLst>
      <p:ext uri="{BB962C8B-B14F-4D97-AF65-F5344CB8AC3E}">
        <p14:creationId xmlns:p14="http://schemas.microsoft.com/office/powerpoint/2010/main" val="294065637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839200" cy="1905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>
                <a:solidFill>
                  <a:srgbClr val="CC9900"/>
                </a:solidFill>
              </a:rPr>
              <a:t>     </a:t>
            </a:r>
            <a:br>
              <a:rPr lang="en-US" altLang="en-US">
                <a:solidFill>
                  <a:srgbClr val="CC9900"/>
                </a:solidFill>
              </a:rPr>
            </a:br>
            <a:r>
              <a:rPr lang="en-US" altLang="en-US">
                <a:solidFill>
                  <a:srgbClr val="CC9900"/>
                </a:solidFill>
              </a:rPr>
              <a:t>THE OTHER SERVICES AND PROJECTS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600200"/>
            <a:ext cx="8991600" cy="5257800"/>
          </a:xfrm>
        </p:spPr>
        <p:txBody>
          <a:bodyPr/>
          <a:lstStyle/>
          <a:p>
            <a:pPr eaLnBrk="1" hangingPunct="1">
              <a:defRPr/>
            </a:pPr>
            <a:endParaRPr lang="en-US" altLang="en-US"/>
          </a:p>
          <a:p>
            <a:pPr lvl="2" eaLnBrk="1" hangingPunct="1">
              <a:defRPr/>
            </a:pPr>
            <a:r>
              <a:rPr lang="en-US" altLang="en-US" b="1">
                <a:solidFill>
                  <a:srgbClr val="002060"/>
                </a:solidFill>
              </a:rPr>
              <a:t>Business Financing &amp; Joint Ventures</a:t>
            </a:r>
          </a:p>
          <a:p>
            <a:pPr lvl="2" eaLnBrk="1" hangingPunct="1">
              <a:defRPr/>
            </a:pPr>
            <a:r>
              <a:rPr lang="en-US" altLang="en-US" b="1">
                <a:solidFill>
                  <a:srgbClr val="002060"/>
                </a:solidFill>
              </a:rPr>
              <a:t>Car Ownership Plan</a:t>
            </a:r>
          </a:p>
          <a:p>
            <a:pPr lvl="2" eaLnBrk="1" hangingPunct="1">
              <a:defRPr/>
            </a:pPr>
            <a:r>
              <a:rPr lang="en-US" altLang="en-US" b="1">
                <a:solidFill>
                  <a:srgbClr val="002060"/>
                </a:solidFill>
              </a:rPr>
              <a:t>Interest-free Retirement Saving Plans</a:t>
            </a:r>
          </a:p>
          <a:p>
            <a:pPr lvl="2" eaLnBrk="1" hangingPunct="1">
              <a:defRPr/>
            </a:pPr>
            <a:r>
              <a:rPr lang="en-US" altLang="en-US" b="1">
                <a:solidFill>
                  <a:srgbClr val="002060"/>
                </a:solidFill>
              </a:rPr>
              <a:t>Equipment Leasing</a:t>
            </a:r>
          </a:p>
          <a:p>
            <a:pPr lvl="2" eaLnBrk="1" hangingPunct="1">
              <a:defRPr/>
            </a:pPr>
            <a:r>
              <a:rPr lang="en-US" altLang="en-US" b="1">
                <a:solidFill>
                  <a:srgbClr val="002060"/>
                </a:solidFill>
              </a:rPr>
              <a:t>Land Development</a:t>
            </a:r>
          </a:p>
          <a:p>
            <a:pPr lvl="2" eaLnBrk="1" hangingPunct="1">
              <a:defRPr/>
            </a:pPr>
            <a:r>
              <a:rPr lang="en-US" altLang="en-US" b="1">
                <a:solidFill>
                  <a:srgbClr val="002060"/>
                </a:solidFill>
              </a:rPr>
              <a:t>Residential &amp; Industrial Construction</a:t>
            </a:r>
          </a:p>
          <a:p>
            <a:pPr lvl="2" eaLnBrk="1" hangingPunct="1">
              <a:defRPr/>
            </a:pPr>
            <a:r>
              <a:rPr lang="en-US" altLang="en-US" b="1">
                <a:solidFill>
                  <a:srgbClr val="002060"/>
                </a:solidFill>
              </a:rPr>
              <a:t>Healthcare Facilities (Nursing Homes)</a:t>
            </a:r>
          </a:p>
          <a:p>
            <a:pPr eaLnBrk="1" hangingPunct="1">
              <a:defRPr/>
            </a:pPr>
            <a:endParaRPr lang="en-US" altLang="en-US"/>
          </a:p>
        </p:txBody>
      </p:sp>
      <p:pic>
        <p:nvPicPr>
          <p:cNvPr id="66564" name="Picture 3" descr="AG_logo_web_BlackBG2FIN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2263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286168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ctrTitle" idx="4294967295"/>
          </p:nvPr>
        </p:nvSpPr>
        <p:spPr>
          <a:xfrm>
            <a:off x="0" y="260350"/>
            <a:ext cx="9144000" cy="659765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altLang="en-US" i="1" dirty="0">
                <a:solidFill>
                  <a:srgbClr val="CC9900"/>
                </a:solidFill>
              </a:rPr>
              <a:t>Islamic Co-operative Housing </a:t>
            </a:r>
            <a:r>
              <a:rPr lang="en-CA" altLang="en-US" sz="3600" i="1" dirty="0">
                <a:solidFill>
                  <a:srgbClr val="CC9900"/>
                </a:solidFill>
              </a:rPr>
              <a:t>Corporation</a:t>
            </a:r>
            <a:br>
              <a:rPr lang="en-CA" altLang="en-US" sz="3600" i="1" dirty="0">
                <a:solidFill>
                  <a:srgbClr val="CC9900"/>
                </a:solidFill>
              </a:rPr>
            </a:br>
            <a:r>
              <a:rPr lang="en-CA" altLang="en-US" sz="3600" i="1" dirty="0">
                <a:solidFill>
                  <a:srgbClr val="CC9900"/>
                </a:solidFill>
              </a:rPr>
              <a:t>and</a:t>
            </a:r>
            <a:br>
              <a:rPr lang="en-CA" altLang="en-US" sz="3600" i="1" dirty="0">
                <a:solidFill>
                  <a:srgbClr val="CC9900"/>
                </a:solidFill>
              </a:rPr>
            </a:br>
            <a:r>
              <a:rPr lang="en-CA" altLang="en-US" sz="3600" i="1" dirty="0">
                <a:solidFill>
                  <a:srgbClr val="CC9900"/>
                </a:solidFill>
              </a:rPr>
              <a:t> Ansar Co-operative Housing Corporation</a:t>
            </a:r>
            <a:r>
              <a:rPr lang="en-CA" altLang="en-US" i="1" dirty="0">
                <a:solidFill>
                  <a:srgbClr val="CC9900"/>
                </a:solidFill>
              </a:rPr>
              <a:t/>
            </a:r>
            <a:br>
              <a:rPr lang="en-CA" altLang="en-US" i="1" dirty="0">
                <a:solidFill>
                  <a:srgbClr val="CC9900"/>
                </a:solidFill>
              </a:rPr>
            </a:br>
            <a:r>
              <a:rPr lang="en-CA" altLang="en-US" i="1" dirty="0">
                <a:solidFill>
                  <a:schemeClr val="tx1"/>
                </a:solidFill>
              </a:rPr>
              <a:t/>
            </a:r>
            <a:br>
              <a:rPr lang="en-CA" altLang="en-US" i="1" dirty="0">
                <a:solidFill>
                  <a:schemeClr val="tx1"/>
                </a:solidFill>
              </a:rPr>
            </a:br>
            <a:r>
              <a:rPr lang="en-CA" altLang="en-US" dirty="0">
                <a:solidFill>
                  <a:srgbClr val="002060"/>
                </a:solidFill>
              </a:rPr>
              <a:t>Established Home &amp; Auto Takaful</a:t>
            </a:r>
            <a:br>
              <a:rPr lang="en-CA" altLang="en-US" dirty="0">
                <a:solidFill>
                  <a:srgbClr val="002060"/>
                </a:solidFill>
              </a:rPr>
            </a:br>
            <a:r>
              <a:rPr lang="en-CA" altLang="en-US" dirty="0">
                <a:solidFill>
                  <a:srgbClr val="002060"/>
                </a:solidFill>
              </a:rPr>
              <a:t>for Co-op Members</a:t>
            </a:r>
            <a:r>
              <a:rPr lang="en-CA" altLang="en-US" dirty="0"/>
              <a:t/>
            </a:r>
            <a:br>
              <a:rPr lang="en-CA" altLang="en-US" dirty="0"/>
            </a:br>
            <a:r>
              <a:rPr lang="en-CA" altLang="en-US" dirty="0">
                <a:solidFill>
                  <a:schemeClr val="tx1"/>
                </a:solidFill>
              </a:rPr>
              <a:t/>
            </a:r>
            <a:br>
              <a:rPr lang="en-CA" altLang="en-US" dirty="0">
                <a:solidFill>
                  <a:schemeClr val="tx1"/>
                </a:solidFill>
              </a:rPr>
            </a:br>
            <a:r>
              <a:rPr lang="en-CA" altLang="en-US" i="1" dirty="0">
                <a:solidFill>
                  <a:srgbClr val="002060"/>
                </a:solidFill>
              </a:rPr>
              <a:t>in partnership with second largest Insurance Company in Canada</a:t>
            </a:r>
            <a:r>
              <a:rPr lang="en-CA" altLang="en-US" dirty="0">
                <a:solidFill>
                  <a:srgbClr val="002060"/>
                </a:solidFill>
              </a:rPr>
              <a:t/>
            </a:r>
            <a:br>
              <a:rPr lang="en-CA" altLang="en-US" dirty="0">
                <a:solidFill>
                  <a:srgbClr val="002060"/>
                </a:solidFill>
              </a:rPr>
            </a:br>
            <a:r>
              <a:rPr lang="en-CA" altLang="en-US" dirty="0">
                <a:solidFill>
                  <a:schemeClr val="tx1"/>
                </a:solidFill>
              </a:rPr>
              <a:t/>
            </a:r>
            <a:br>
              <a:rPr lang="en-CA" altLang="en-US" dirty="0">
                <a:solidFill>
                  <a:schemeClr val="tx1"/>
                </a:solidFill>
              </a:rPr>
            </a:br>
            <a:r>
              <a:rPr lang="en-CA" altLang="en-US" dirty="0">
                <a:solidFill>
                  <a:srgbClr val="002060"/>
                </a:solidFill>
              </a:rPr>
              <a:t>The Co-operators Insurance Group </a:t>
            </a:r>
            <a:r>
              <a:rPr lang="en-CA" altLang="en-US" dirty="0"/>
              <a:t/>
            </a:r>
            <a:br>
              <a:rPr lang="en-CA" altLang="en-US" dirty="0"/>
            </a:br>
            <a:r>
              <a:rPr lang="en-CA" alt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486798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2"/>
          <p:cNvSpPr>
            <a:spLocks noGrp="1"/>
          </p:cNvSpPr>
          <p:nvPr>
            <p:ph type="title"/>
          </p:nvPr>
        </p:nvSpPr>
        <p:spPr>
          <a:xfrm>
            <a:off x="114300" y="228600"/>
            <a:ext cx="9029700" cy="1295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CA" sz="4400" b="1" dirty="0">
                <a:solidFill>
                  <a:srgbClr val="CC9900"/>
                </a:solidFill>
              </a:rPr>
              <a:t>An Interest-Free Public Company </a:t>
            </a:r>
            <a:r>
              <a:rPr lang="en-CA" b="1" dirty="0">
                <a:solidFill>
                  <a:srgbClr val="CC9900"/>
                </a:solidFill>
              </a:rPr>
              <a:t/>
            </a:r>
            <a:br>
              <a:rPr lang="en-CA" b="1" dirty="0">
                <a:solidFill>
                  <a:srgbClr val="CC9900"/>
                </a:solidFill>
              </a:rPr>
            </a:br>
            <a:r>
              <a:rPr lang="en-CA" sz="4400" b="1" dirty="0">
                <a:solidFill>
                  <a:srgbClr val="CC9900"/>
                </a:solidFill>
              </a:rPr>
              <a:t>AFDC IPO</a:t>
            </a:r>
          </a:p>
        </p:txBody>
      </p:sp>
      <p:sp>
        <p:nvSpPr>
          <p:cNvPr id="68611" name="Content Placeholder 1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5334000"/>
          </a:xfrm>
        </p:spPr>
        <p:txBody>
          <a:bodyPr rtlCol="0">
            <a:normAutofit/>
          </a:bodyPr>
          <a:lstStyle/>
          <a:p>
            <a:pPr marL="365125" indent="-255588" eaLnBrk="1" fontAlgn="auto" hangingPunct="1">
              <a:lnSpc>
                <a:spcPct val="80000"/>
              </a:lnSpc>
              <a:spcAft>
                <a:spcPts val="0"/>
              </a:spcAft>
              <a:buFont typeface="Wingdings 3" pitchFamily="18" charset="2"/>
              <a:buChar char=""/>
              <a:defRPr/>
            </a:pPr>
            <a:endParaRPr lang="en-CA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622425" lvl="3" indent="-255588" eaLnBrk="1" fontAlgn="auto" hangingPunct="1">
              <a:lnSpc>
                <a:spcPct val="80000"/>
              </a:lnSpc>
              <a:spcAft>
                <a:spcPts val="0"/>
              </a:spcAft>
              <a:buFont typeface="Wingdings 3" pitchFamily="18" charset="2"/>
              <a:buChar char=""/>
              <a:defRPr/>
            </a:pPr>
            <a:r>
              <a:rPr lang="en-CA" altLang="en-US" sz="2400" b="1" dirty="0">
                <a:solidFill>
                  <a:srgbClr val="002060"/>
                </a:solidFill>
              </a:rPr>
              <a:t>Maximum Offering: $ 15,000,000 </a:t>
            </a:r>
            <a:endParaRPr lang="en-CA" altLang="en-US" sz="2400" dirty="0">
              <a:solidFill>
                <a:srgbClr val="002060"/>
              </a:solidFill>
            </a:endParaRPr>
          </a:p>
          <a:p>
            <a:pPr marL="1622425" lvl="3" indent="-255588" eaLnBrk="1" fontAlgn="auto" hangingPunct="1">
              <a:lnSpc>
                <a:spcPct val="80000"/>
              </a:lnSpc>
              <a:spcAft>
                <a:spcPts val="0"/>
              </a:spcAft>
              <a:buFont typeface="Wingdings 3" pitchFamily="18" charset="2"/>
              <a:buChar char=""/>
              <a:defRPr/>
            </a:pPr>
            <a:endParaRPr lang="en-CA" altLang="en-US" sz="2400" b="1" dirty="0">
              <a:solidFill>
                <a:srgbClr val="002060"/>
              </a:solidFill>
            </a:endParaRPr>
          </a:p>
          <a:p>
            <a:pPr marL="1622425" lvl="3" indent="-255588" eaLnBrk="1" fontAlgn="auto" hangingPunct="1">
              <a:lnSpc>
                <a:spcPct val="80000"/>
              </a:lnSpc>
              <a:spcAft>
                <a:spcPts val="0"/>
              </a:spcAft>
              <a:buFont typeface="Wingdings 3" pitchFamily="18" charset="2"/>
              <a:buChar char=""/>
              <a:defRPr/>
            </a:pPr>
            <a:r>
              <a:rPr lang="en-CA" altLang="en-US" sz="2400" b="1" dirty="0">
                <a:solidFill>
                  <a:srgbClr val="002060"/>
                </a:solidFill>
              </a:rPr>
              <a:t>Sold 14,600,000 Common Shares </a:t>
            </a:r>
            <a:r>
              <a:rPr lang="en-CA" altLang="en-US" sz="2400" b="1" dirty="0" smtClean="0">
                <a:solidFill>
                  <a:srgbClr val="002060"/>
                </a:solidFill>
              </a:rPr>
              <a:t>in</a:t>
            </a:r>
            <a:endParaRPr lang="en-CA" altLang="en-US" sz="2400" b="1" dirty="0">
              <a:solidFill>
                <a:srgbClr val="002060"/>
              </a:solidFill>
            </a:endParaRPr>
          </a:p>
          <a:p>
            <a:pPr marL="1622425" lvl="3" indent="-255588" eaLnBrk="1" fontAlgn="auto" hangingPunct="1">
              <a:lnSpc>
                <a:spcPct val="80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CA" altLang="en-US" sz="2400" b="1" dirty="0">
                <a:solidFill>
                  <a:srgbClr val="002060"/>
                </a:solidFill>
              </a:rPr>
              <a:t>   </a:t>
            </a:r>
            <a:r>
              <a:rPr lang="en-CA" altLang="en-US" sz="2400" b="1" dirty="0" smtClean="0">
                <a:solidFill>
                  <a:srgbClr val="002060"/>
                </a:solidFill>
              </a:rPr>
              <a:t>March </a:t>
            </a:r>
            <a:r>
              <a:rPr lang="en-CA" altLang="en-US" sz="2400" b="1" dirty="0">
                <a:solidFill>
                  <a:srgbClr val="002060"/>
                </a:solidFill>
              </a:rPr>
              <a:t>2010</a:t>
            </a:r>
            <a:endParaRPr lang="en-CA" altLang="en-US" sz="2400" dirty="0">
              <a:solidFill>
                <a:srgbClr val="002060"/>
              </a:solidFill>
            </a:endParaRPr>
          </a:p>
          <a:p>
            <a:pPr marL="1622425" lvl="3" indent="-255588" eaLnBrk="1" fontAlgn="auto" hangingPunct="1">
              <a:lnSpc>
                <a:spcPct val="80000"/>
              </a:lnSpc>
              <a:spcAft>
                <a:spcPts val="0"/>
              </a:spcAft>
              <a:buFont typeface="Wingdings 3" pitchFamily="18" charset="2"/>
              <a:buChar char=""/>
              <a:defRPr/>
            </a:pPr>
            <a:endParaRPr lang="en-CA" altLang="en-US" sz="2400" b="1" dirty="0">
              <a:solidFill>
                <a:srgbClr val="002060"/>
              </a:solidFill>
            </a:endParaRPr>
          </a:p>
          <a:p>
            <a:pPr marL="1622425" lvl="3" indent="-255588" eaLnBrk="1" fontAlgn="auto" hangingPunct="1">
              <a:lnSpc>
                <a:spcPct val="80000"/>
              </a:lnSpc>
              <a:spcAft>
                <a:spcPts val="0"/>
              </a:spcAft>
              <a:buFont typeface="Wingdings 3" pitchFamily="18" charset="2"/>
              <a:buChar char=""/>
              <a:defRPr/>
            </a:pPr>
            <a:r>
              <a:rPr lang="en-CA" altLang="en-US" sz="2400" b="1" dirty="0">
                <a:solidFill>
                  <a:srgbClr val="002060"/>
                </a:solidFill>
              </a:rPr>
              <a:t>$1.00 per Common Share</a:t>
            </a:r>
          </a:p>
          <a:p>
            <a:pPr marL="1622425" lvl="3" indent="-255588" eaLnBrk="1" fontAlgn="auto" hangingPunct="1">
              <a:lnSpc>
                <a:spcPct val="80000"/>
              </a:lnSpc>
              <a:spcAft>
                <a:spcPts val="0"/>
              </a:spcAft>
              <a:buFont typeface="Wingdings 3" pitchFamily="18" charset="2"/>
              <a:buChar char=""/>
              <a:defRPr/>
            </a:pPr>
            <a:endParaRPr lang="en-CA" altLang="en-US" sz="2400" b="1" dirty="0">
              <a:solidFill>
                <a:srgbClr val="002060"/>
              </a:solidFill>
            </a:endParaRPr>
          </a:p>
          <a:p>
            <a:pPr marL="1622425" lvl="3" indent="-255588" eaLnBrk="1" fontAlgn="auto" hangingPunct="1">
              <a:lnSpc>
                <a:spcPct val="80000"/>
              </a:lnSpc>
              <a:spcAft>
                <a:spcPts val="0"/>
              </a:spcAft>
              <a:buFont typeface="Wingdings 3" pitchFamily="18" charset="2"/>
              <a:buChar char=""/>
              <a:defRPr/>
            </a:pPr>
            <a:r>
              <a:rPr lang="en-CA" altLang="en-US" sz="2400" b="1" dirty="0">
                <a:solidFill>
                  <a:srgbClr val="002060"/>
                </a:solidFill>
              </a:rPr>
              <a:t>Current Portfolio over $15.5 Million</a:t>
            </a:r>
          </a:p>
          <a:p>
            <a:pPr marL="1622425" lvl="3" indent="-255588" eaLnBrk="1" fontAlgn="auto" hangingPunct="1">
              <a:lnSpc>
                <a:spcPct val="80000"/>
              </a:lnSpc>
              <a:spcAft>
                <a:spcPts val="0"/>
              </a:spcAft>
              <a:buFont typeface="Wingdings 3" pitchFamily="18" charset="2"/>
              <a:buChar char=""/>
              <a:defRPr/>
            </a:pPr>
            <a:endParaRPr lang="en-CA" altLang="en-US" sz="2400" b="1" dirty="0">
              <a:solidFill>
                <a:srgbClr val="002060"/>
              </a:solidFill>
            </a:endParaRPr>
          </a:p>
          <a:p>
            <a:pPr marL="1622425" lvl="3" indent="-255588" eaLnBrk="1" fontAlgn="auto" hangingPunct="1">
              <a:lnSpc>
                <a:spcPct val="80000"/>
              </a:lnSpc>
              <a:spcAft>
                <a:spcPts val="0"/>
              </a:spcAft>
              <a:buFont typeface="Wingdings 3" pitchFamily="18" charset="2"/>
              <a:buChar char=""/>
              <a:defRPr/>
            </a:pPr>
            <a:r>
              <a:rPr lang="en-CA" altLang="en-US" sz="2400" b="1" dirty="0">
                <a:solidFill>
                  <a:srgbClr val="002060"/>
                </a:solidFill>
              </a:rPr>
              <a:t>Shares are Tax-Deductible Retirement Savings Plan Eligible</a:t>
            </a:r>
          </a:p>
          <a:p>
            <a:pPr marL="365125" indent="-255588" eaLnBrk="1" fontAlgn="auto" hangingPunct="1">
              <a:lnSpc>
                <a:spcPct val="80000"/>
              </a:lnSpc>
              <a:spcAft>
                <a:spcPts val="0"/>
              </a:spcAft>
              <a:buFont typeface="Wingdings 3" pitchFamily="18" charset="2"/>
              <a:buChar char=""/>
              <a:defRPr/>
            </a:pPr>
            <a:endParaRPr lang="en-CA" altLang="en-US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5125" indent="-255588" eaLnBrk="1" fontAlgn="auto" hangingPunct="1">
              <a:lnSpc>
                <a:spcPct val="80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CA" alt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5125" indent="-255588" eaLnBrk="1" fontAlgn="auto" hangingPunct="1">
              <a:lnSpc>
                <a:spcPct val="80000"/>
              </a:lnSpc>
              <a:spcAft>
                <a:spcPts val="0"/>
              </a:spcAft>
              <a:buFont typeface="Wingdings 3" pitchFamily="18" charset="2"/>
              <a:buChar char=""/>
              <a:defRPr/>
            </a:pPr>
            <a:endParaRPr lang="en-CA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3492" name="Picture 3" descr="AG_logo_web_BlackBG2FINA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350" y="5327650"/>
            <a:ext cx="153035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4507704"/>
      </p:ext>
    </p:extLst>
  </p:cSld>
  <p:clrMapOvr>
    <a:masterClrMapping/>
  </p:clrMapOvr>
  <p:transition>
    <p:pull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12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CA" sz="4400" b="1" dirty="0">
                <a:solidFill>
                  <a:srgbClr val="CC9900"/>
                </a:solidFill>
              </a:rPr>
              <a:t>Ansar Financial and Development Corporation (AFDC)</a:t>
            </a:r>
            <a:br>
              <a:rPr lang="en-CA" sz="4400" b="1" dirty="0">
                <a:solidFill>
                  <a:srgbClr val="CC9900"/>
                </a:solidFill>
              </a:rPr>
            </a:br>
            <a:r>
              <a:rPr lang="en-CA" sz="4400" dirty="0">
                <a:solidFill>
                  <a:srgbClr val="CC9900"/>
                </a:solidFill>
              </a:rPr>
              <a:t> </a:t>
            </a:r>
          </a:p>
        </p:txBody>
      </p:sp>
      <p:sp>
        <p:nvSpPr>
          <p:cNvPr id="68611" name="Content Placeholder 1"/>
          <p:cNvSpPr>
            <a:spLocks noGrp="1"/>
          </p:cNvSpPr>
          <p:nvPr>
            <p:ph idx="1"/>
          </p:nvPr>
        </p:nvSpPr>
        <p:spPr>
          <a:xfrm>
            <a:off x="228600" y="1828800"/>
            <a:ext cx="8534400" cy="3276600"/>
          </a:xfrm>
        </p:spPr>
        <p:txBody>
          <a:bodyPr rtlCol="0">
            <a:normAutofit lnSpcReduction="10000"/>
          </a:bodyPr>
          <a:lstStyle/>
          <a:p>
            <a:pPr marL="365125" indent="-255588" eaLnBrk="1" fontAlgn="auto" hangingPunct="1">
              <a:lnSpc>
                <a:spcPct val="80000"/>
              </a:lnSpc>
              <a:spcAft>
                <a:spcPts val="0"/>
              </a:spcAft>
              <a:buFont typeface="Wingdings 3" pitchFamily="18" charset="2"/>
              <a:buChar char=""/>
              <a:defRPr/>
            </a:pPr>
            <a:endParaRPr lang="en-CA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09537" indent="0" eaLnBrk="1" fontAlgn="auto" hangingPunct="1">
              <a:lnSpc>
                <a:spcPct val="8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CA" sz="2800" b="1" dirty="0">
                <a:solidFill>
                  <a:schemeClr val="accent2">
                    <a:lumMod val="50000"/>
                  </a:schemeClr>
                </a:solidFill>
              </a:rPr>
              <a:t>First North American Interest-Free </a:t>
            </a:r>
          </a:p>
          <a:p>
            <a:pPr marL="109537" indent="0" eaLnBrk="1" fontAlgn="auto" hangingPunct="1">
              <a:lnSpc>
                <a:spcPct val="8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CA" sz="2800" b="1" dirty="0">
                <a:solidFill>
                  <a:schemeClr val="accent2">
                    <a:lumMod val="50000"/>
                  </a:schemeClr>
                </a:solidFill>
              </a:rPr>
              <a:t>Public Company </a:t>
            </a:r>
            <a:r>
              <a:rPr lang="en-CA" sz="30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CA" sz="3000" b="1" dirty="0">
                <a:solidFill>
                  <a:schemeClr val="accent2">
                    <a:lumMod val="50000"/>
                  </a:schemeClr>
                </a:solidFill>
              </a:rPr>
            </a:br>
            <a:endParaRPr lang="en-CA" sz="30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109537" indent="0" eaLnBrk="1" fontAlgn="auto" hangingPunct="1">
              <a:lnSpc>
                <a:spcPct val="8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CA" sz="2800" b="1" dirty="0">
                <a:solidFill>
                  <a:schemeClr val="accent2">
                    <a:lumMod val="50000"/>
                  </a:schemeClr>
                </a:solidFill>
              </a:rPr>
              <a:t>Now Listed on Canadian Stock Exchange</a:t>
            </a:r>
          </a:p>
          <a:p>
            <a:pPr marL="109537" indent="0" eaLnBrk="1" fontAlgn="auto" hangingPunct="1">
              <a:lnSpc>
                <a:spcPct val="8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en-CA" altLang="en-US" sz="28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109537" indent="0" eaLnBrk="1" fontAlgn="auto" hangingPunct="1">
              <a:lnSpc>
                <a:spcPct val="8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CA" altLang="en-US" sz="2800" b="1" dirty="0">
                <a:solidFill>
                  <a:schemeClr val="accent2">
                    <a:lumMod val="50000"/>
                  </a:schemeClr>
                </a:solidFill>
              </a:rPr>
              <a:t>Under Trade Symbol “AFD” on CSE</a:t>
            </a:r>
          </a:p>
          <a:p>
            <a:pPr marL="1622425" lvl="3" indent="-255588" eaLnBrk="1" fontAlgn="auto" hangingPunct="1">
              <a:lnSpc>
                <a:spcPct val="80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CA" altLang="en-US" sz="2400" b="1" dirty="0">
                <a:solidFill>
                  <a:srgbClr val="002060"/>
                </a:solidFill>
              </a:rPr>
              <a:t>  </a:t>
            </a:r>
          </a:p>
          <a:p>
            <a:pPr marL="1622425" lvl="3" indent="-255588" eaLnBrk="1" fontAlgn="auto" hangingPunct="1">
              <a:lnSpc>
                <a:spcPct val="80000"/>
              </a:lnSpc>
              <a:spcAft>
                <a:spcPts val="0"/>
              </a:spcAft>
              <a:buFont typeface="Wingdings 3" pitchFamily="18" charset="2"/>
              <a:buChar char=""/>
              <a:defRPr/>
            </a:pPr>
            <a:endParaRPr lang="en-CA" altLang="en-US" sz="2400" b="1" dirty="0">
              <a:solidFill>
                <a:srgbClr val="002060"/>
              </a:solidFill>
            </a:endParaRPr>
          </a:p>
          <a:p>
            <a:pPr marL="365125" indent="-255588" eaLnBrk="1" fontAlgn="auto" hangingPunct="1">
              <a:lnSpc>
                <a:spcPct val="80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CA" alt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5125" indent="-255588" eaLnBrk="1" fontAlgn="auto" hangingPunct="1">
              <a:lnSpc>
                <a:spcPct val="80000"/>
              </a:lnSpc>
              <a:spcAft>
                <a:spcPts val="0"/>
              </a:spcAft>
              <a:buFont typeface="Wingdings 3" pitchFamily="18" charset="2"/>
              <a:buChar char=""/>
              <a:defRPr/>
            </a:pPr>
            <a:endParaRPr lang="en-CA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5540" name="Picture 3" descr="AG_logo_web_BlackBG2FINA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350" y="5327650"/>
            <a:ext cx="153035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6683168"/>
      </p:ext>
    </p:extLst>
  </p:cSld>
  <p:clrMapOvr>
    <a:masterClrMapping/>
  </p:clrMapOvr>
  <p:transition>
    <p:pull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381000"/>
            <a:ext cx="8839200" cy="1295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altLang="en-US" sz="2800" dirty="0">
                <a:solidFill>
                  <a:schemeClr val="accent4">
                    <a:lumMod val="75000"/>
                  </a:schemeClr>
                </a:solidFill>
              </a:rPr>
              <a:t>Core Principles of Business of this Corporation: </a:t>
            </a:r>
          </a:p>
        </p:txBody>
      </p:sp>
      <p:sp>
        <p:nvSpPr>
          <p:cNvPr id="67587" name="Rectangle 2"/>
          <p:cNvSpPr>
            <a:spLocks noChangeArrowheads="1"/>
          </p:cNvSpPr>
          <p:nvPr/>
        </p:nvSpPr>
        <p:spPr bwMode="auto">
          <a:xfrm>
            <a:off x="0" y="1628775"/>
            <a:ext cx="8983663" cy="509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altLang="en-US" sz="2500" dirty="0">
                <a:latin typeface="Lucida Sans" pitchFamily="34" charset="0"/>
              </a:rPr>
              <a:t>    </a:t>
            </a:r>
          </a:p>
          <a:p>
            <a:r>
              <a:rPr lang="en-CA" altLang="en-US" sz="2500" dirty="0">
                <a:solidFill>
                  <a:srgbClr val="7030A0"/>
                </a:solidFill>
                <a:latin typeface="Lucida Sans" pitchFamily="34" charset="0"/>
              </a:rPr>
              <a:t>The Corporation (AFDC)</a:t>
            </a:r>
          </a:p>
          <a:p>
            <a:endParaRPr lang="en-CA" altLang="en-US" sz="2500" dirty="0">
              <a:solidFill>
                <a:srgbClr val="7030A0"/>
              </a:solidFill>
              <a:latin typeface="Lucida Sans" pitchFamily="34" charset="0"/>
            </a:endParaRPr>
          </a:p>
          <a:p>
            <a:r>
              <a:rPr lang="en-CA" altLang="en-US" sz="2500" dirty="0">
                <a:solidFill>
                  <a:srgbClr val="7030A0"/>
                </a:solidFill>
                <a:latin typeface="Lucida Sans" pitchFamily="34" charset="0"/>
              </a:rPr>
              <a:t>	Is operating on Interest-free basis;</a:t>
            </a:r>
          </a:p>
          <a:p>
            <a:endParaRPr lang="en-CA" altLang="en-US" sz="2500" dirty="0">
              <a:solidFill>
                <a:srgbClr val="7030A0"/>
              </a:solidFill>
              <a:latin typeface="Lucida Sans" pitchFamily="34" charset="0"/>
            </a:endParaRPr>
          </a:p>
          <a:p>
            <a:r>
              <a:rPr lang="en-CA" altLang="en-US" sz="2500" dirty="0">
                <a:solidFill>
                  <a:srgbClr val="7030A0"/>
                </a:solidFill>
                <a:latin typeface="Lucida Sans" pitchFamily="34" charset="0"/>
              </a:rPr>
              <a:t> 	Is Prohibited from Borrowing 	Money on interest;</a:t>
            </a:r>
          </a:p>
          <a:p>
            <a:pPr marL="742950" lvl="1" indent="-285750"/>
            <a:endParaRPr lang="en-CA" altLang="en-US" sz="2500" dirty="0">
              <a:solidFill>
                <a:srgbClr val="7030A0"/>
              </a:solidFill>
              <a:latin typeface="Lucida Sans" pitchFamily="34" charset="0"/>
            </a:endParaRPr>
          </a:p>
          <a:p>
            <a:pPr marL="742950" lvl="1" indent="-285750"/>
            <a:r>
              <a:rPr lang="en-CA" altLang="en-US" sz="2500" dirty="0">
                <a:solidFill>
                  <a:srgbClr val="7030A0"/>
                </a:solidFill>
                <a:latin typeface="Lucida Sans" pitchFamily="34" charset="0"/>
              </a:rPr>
              <a:t>		Has Sharia/Ethics Committee mandated in the     	Corporation’s By-Laws; </a:t>
            </a:r>
          </a:p>
          <a:p>
            <a:pPr marL="742950" lvl="1" indent="-285750"/>
            <a:endParaRPr lang="en-CA" altLang="en-US" sz="2500" dirty="0">
              <a:solidFill>
                <a:srgbClr val="002060"/>
              </a:solidFill>
              <a:latin typeface="Lucida Sans" pitchFamily="34" charset="0"/>
            </a:endParaRPr>
          </a:p>
          <a:p>
            <a:pPr marL="742950" lvl="1" indent="-285750"/>
            <a:endParaRPr lang="en-CA" altLang="en-US" sz="2500" dirty="0">
              <a:latin typeface="Lucida Sans" pitchFamily="34" charset="0"/>
            </a:endParaRPr>
          </a:p>
          <a:p>
            <a:pPr marL="742950" lvl="1" indent="-285750"/>
            <a:endParaRPr lang="en-CA" altLang="en-US" sz="2500" dirty="0">
              <a:latin typeface="Lucida Sans" pitchFamily="34" charset="0"/>
            </a:endParaRPr>
          </a:p>
          <a:p>
            <a:pPr marL="742950" lvl="1" indent="-285750"/>
            <a:r>
              <a:rPr lang="en-CA" altLang="en-US" sz="2500" dirty="0">
                <a:latin typeface="Lucida Sans" pitchFamily="34" charset="0"/>
              </a:rPr>
              <a:t> 	</a:t>
            </a:r>
          </a:p>
        </p:txBody>
      </p:sp>
      <p:pic>
        <p:nvPicPr>
          <p:cNvPr id="67588" name="Picture 3" descr="AG_logo_web_BlackBG2FINA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91125"/>
            <a:ext cx="1752600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6343325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53251" name="Title 2"/>
          <p:cNvSpPr>
            <a:spLocks noGrp="1"/>
          </p:cNvSpPr>
          <p:nvPr>
            <p:ph type="ctrTitle"/>
          </p:nvPr>
        </p:nvSpPr>
        <p:spPr>
          <a:xfrm>
            <a:off x="0" y="5029200"/>
            <a:ext cx="9144000" cy="1600200"/>
          </a:xfrm>
        </p:spPr>
        <p:txBody>
          <a:bodyPr/>
          <a:lstStyle/>
          <a:p>
            <a:pPr eaLnBrk="1" hangingPunct="1"/>
            <a:r>
              <a:rPr lang="en-CA" altLang="en-US" sz="3200"/>
              <a:t> </a:t>
            </a:r>
          </a:p>
        </p:txBody>
      </p:sp>
      <p:pic>
        <p:nvPicPr>
          <p:cNvPr id="53252" name="Picture 3" descr="AG_logo_web_BlackBG2FINA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81000"/>
            <a:ext cx="3886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5029200"/>
            <a:ext cx="9144000" cy="1570038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Ansar Financial</a:t>
            </a:r>
          </a:p>
          <a:p>
            <a:pPr algn="ctr" eaLnBrk="0" hangingPunct="0">
              <a:defRPr/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and </a:t>
            </a:r>
          </a:p>
          <a:p>
            <a:pPr algn="ctr" eaLnBrk="0" hangingPunct="0">
              <a:defRPr/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   Development Corporation (AFDC)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2700"/>
            <a:ext cx="9144000" cy="5486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57347" name="Title 7"/>
          <p:cNvSpPr>
            <a:spLocks noGrp="1"/>
          </p:cNvSpPr>
          <p:nvPr>
            <p:ph type="ctrTitle"/>
          </p:nvPr>
        </p:nvSpPr>
        <p:spPr>
          <a:xfrm>
            <a:off x="422275" y="228600"/>
            <a:ext cx="4759325" cy="2819400"/>
          </a:xfrm>
        </p:spPr>
        <p:txBody>
          <a:bodyPr/>
          <a:lstStyle/>
          <a:p>
            <a:pPr algn="l" eaLnBrk="1" hangingPunct="1"/>
            <a:r>
              <a:rPr lang="en-US" altLang="en-US" sz="4400"/>
              <a:t>Leading Financial Development of the Community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5718175"/>
            <a:ext cx="3733800" cy="990600"/>
          </a:xfrm>
        </p:spPr>
        <p:txBody>
          <a:bodyPr rtlCol="0">
            <a:normAutofit fontScale="55000" lnSpcReduction="20000"/>
          </a:bodyPr>
          <a:lstStyle/>
          <a:p>
            <a:pPr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>
                <a:solidFill>
                  <a:srgbClr val="002060"/>
                </a:solidFill>
              </a:rPr>
              <a:t>1825 Markham Road, Suite 209</a:t>
            </a:r>
          </a:p>
          <a:p>
            <a:pPr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>
                <a:solidFill>
                  <a:srgbClr val="002060"/>
                </a:solidFill>
              </a:rPr>
              <a:t>Toronto,  ON   M1B 4Z9</a:t>
            </a:r>
          </a:p>
          <a:p>
            <a:pPr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>
                <a:solidFill>
                  <a:srgbClr val="002060"/>
                </a:solidFill>
              </a:rPr>
              <a:t>t:   1-416-646-1271</a:t>
            </a:r>
          </a:p>
          <a:p>
            <a:pPr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>
                <a:solidFill>
                  <a:srgbClr val="002060"/>
                </a:solidFill>
              </a:rPr>
              <a:t>e:   info@ansarfinancial.com</a:t>
            </a:r>
          </a:p>
        </p:txBody>
      </p:sp>
      <p:pic>
        <p:nvPicPr>
          <p:cNvPr id="57349" name="Picture 4" descr="AG_logo_web_BlackBG2FINA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51475"/>
            <a:ext cx="1447800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0" name="TextBox 6"/>
          <p:cNvSpPr txBox="1">
            <a:spLocks noChangeArrowheads="1"/>
          </p:cNvSpPr>
          <p:nvPr/>
        </p:nvSpPr>
        <p:spPr bwMode="auto">
          <a:xfrm>
            <a:off x="304800" y="4038600"/>
            <a:ext cx="8610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6000">
                <a:solidFill>
                  <a:schemeClr val="bg1"/>
                </a:solidFill>
              </a:rPr>
              <a:t>www.ansarfinancial.com</a:t>
            </a:r>
          </a:p>
        </p:txBody>
      </p:sp>
      <p:pic>
        <p:nvPicPr>
          <p:cNvPr id="57351" name="Picture 7" descr="iStock_000005127336XLarg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-12700"/>
            <a:ext cx="3657600" cy="37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382000" cy="1752600"/>
          </a:xfrm>
        </p:spPr>
        <p:txBody>
          <a:bodyPr lIns="92075" tIns="46038" rIns="92075" bIns="46038"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330099"/>
                </a:solidFill>
              </a:rPr>
              <a:t/>
            </a:r>
            <a:br>
              <a:rPr lang="en-US" dirty="0">
                <a:solidFill>
                  <a:srgbClr val="330099"/>
                </a:solidFill>
              </a:rPr>
            </a:b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IN OTHER WORDS, </a:t>
            </a:r>
            <a:br>
              <a:rPr lang="en-US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WE THE HUMAN BEINGS;</a:t>
            </a:r>
            <a:br>
              <a:rPr lang="en-US" dirty="0">
                <a:solidFill>
                  <a:schemeClr val="accent3">
                    <a:lumMod val="50000"/>
                  </a:schemeClr>
                </a:solidFill>
              </a:rPr>
            </a:b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491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362200"/>
            <a:ext cx="8229600" cy="4191000"/>
          </a:xfrm>
        </p:spPr>
        <p:txBody>
          <a:bodyPr lIns="92075" tIns="46038" rIns="92075" bIns="46038" rtlCol="0"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dirty="0">
                <a:solidFill>
                  <a:srgbClr val="9900CC"/>
                </a:solidFill>
              </a:rPr>
              <a:t>	</a:t>
            </a:r>
            <a:r>
              <a:rPr lang="en-US" sz="3500" dirty="0">
                <a:solidFill>
                  <a:srgbClr val="002060"/>
                </a:solidFill>
              </a:rPr>
              <a:t>Do not really own anything in this World,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3500" dirty="0">
                <a:solidFill>
                  <a:srgbClr val="002060"/>
                </a:solidFill>
              </a:rPr>
              <a:t>	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3500" dirty="0">
                <a:solidFill>
                  <a:srgbClr val="002060"/>
                </a:solidFill>
              </a:rPr>
              <a:t>	Are just a trustee,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3500" dirty="0">
                <a:solidFill>
                  <a:srgbClr val="002060"/>
                </a:solidFill>
              </a:rPr>
              <a:t>	</a:t>
            </a: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3500" dirty="0">
                <a:solidFill>
                  <a:srgbClr val="002060"/>
                </a:solidFill>
              </a:rPr>
              <a:t>	Will have to account for any and all breaches of this trust,</a:t>
            </a: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3500" dirty="0">
                <a:solidFill>
                  <a:srgbClr val="002060"/>
                </a:solidFill>
              </a:rPr>
              <a:t>  abuse, misuse &amp; injustices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9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9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9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9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9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9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9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9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9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9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87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04800"/>
            <a:ext cx="8686800" cy="2209800"/>
          </a:xfrm>
        </p:spPr>
        <p:txBody>
          <a:bodyPr lIns="92075" tIns="46038" rIns="92075" bIns="46038" rtlCol="0" anchor="ctr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THANK YOU AND</a:t>
            </a:r>
            <a:br>
              <a:rPr lang="en-US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MAY ALLAH (GOD)</a:t>
            </a:r>
            <a:br>
              <a:rPr lang="en-US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BLESS YOU!</a:t>
            </a:r>
            <a:endParaRPr lang="en-US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2895600"/>
            <a:ext cx="6096000" cy="3657600"/>
          </a:xfrm>
        </p:spPr>
        <p:txBody>
          <a:bodyPr lIns="92075" tIns="46038" rIns="92075" bIns="46038"/>
          <a:lstStyle/>
          <a:p>
            <a:pPr algn="ctr" eaLnBrk="1" hangingPunct="1"/>
            <a:r>
              <a:rPr lang="en-US" altLang="en-US" sz="7200">
                <a:solidFill>
                  <a:srgbClr val="7030A0"/>
                </a:solidFill>
              </a:rPr>
              <a:t>THANK YOU FOR YOUR PATIENCE!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772400" cy="1409700"/>
          </a:xfrm>
        </p:spPr>
        <p:txBody>
          <a:bodyPr lIns="92075" tIns="46038" rIns="92075" bIns="46038"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accent5">
                    <a:lumMod val="75000"/>
                  </a:schemeClr>
                </a:solidFill>
              </a:rPr>
              <a:t>WE THE HUMAN BEINGS</a:t>
            </a:r>
            <a:r>
              <a:rPr lang="en-US" dirty="0">
                <a:solidFill>
                  <a:srgbClr val="330099"/>
                </a:solidFill>
              </a:rPr>
              <a:t/>
            </a:r>
            <a:br>
              <a:rPr lang="en-US" dirty="0">
                <a:solidFill>
                  <a:srgbClr val="330099"/>
                </a:solidFill>
              </a:rPr>
            </a:br>
            <a:endParaRPr lang="en-US" dirty="0">
              <a:solidFill>
                <a:srgbClr val="330099"/>
              </a:solidFill>
            </a:endParaRPr>
          </a:p>
        </p:txBody>
      </p:sp>
      <p:sp>
        <p:nvSpPr>
          <p:cNvPr id="3491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362200"/>
            <a:ext cx="8229600" cy="4191000"/>
          </a:xfrm>
        </p:spPr>
        <p:txBody>
          <a:bodyPr lIns="92075" tIns="46038" rIns="92075" bIns="46038"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dirty="0">
                <a:solidFill>
                  <a:srgbClr val="9900CC"/>
                </a:solidFill>
              </a:rPr>
              <a:t>	</a:t>
            </a:r>
            <a:r>
              <a:rPr lang="en-US" sz="3500" dirty="0">
                <a:solidFill>
                  <a:srgbClr val="002060"/>
                </a:solidFill>
              </a:rPr>
              <a:t>Come to this World with nothing,    not even a diaper;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3500" dirty="0">
                <a:solidFill>
                  <a:srgbClr val="002060"/>
                </a:solidFill>
              </a:rPr>
              <a:t>	</a:t>
            </a: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3500" dirty="0">
                <a:solidFill>
                  <a:srgbClr val="002060"/>
                </a:solidFill>
              </a:rPr>
              <a:t>	We leave this World with nothing material; only our good deeds and bad deeds go with us in our graves</a:t>
            </a:r>
            <a:r>
              <a:rPr lang="en-US" sz="3500" dirty="0">
                <a:solidFill>
                  <a:schemeClr val="accent1"/>
                </a:solidFill>
              </a:rPr>
              <a:t>   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9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9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9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9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8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676400"/>
            <a:ext cx="9144000" cy="4876800"/>
          </a:xfrm>
        </p:spPr>
        <p:txBody>
          <a:bodyPr lIns="92075" tIns="46038" rIns="92075" bIns="46038" rtlCol="0">
            <a:normAutofit fontScale="92500" lnSpcReduction="10000"/>
          </a:bodyPr>
          <a:lstStyle/>
          <a:p>
            <a:pPr lvl="1" indent="-283464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2800" dirty="0">
                <a:solidFill>
                  <a:srgbClr val="002060"/>
                </a:solidFill>
              </a:rPr>
              <a:t>Have honesty and integrity; </a:t>
            </a:r>
          </a:p>
          <a:p>
            <a:pPr lvl="1" indent="-283464" eaLnBrk="1" fontAlgn="auto" hangingPunct="1">
              <a:spcAft>
                <a:spcPts val="0"/>
              </a:spcAft>
              <a:buFont typeface="Verdana" panose="020B0604030504040204" pitchFamily="34" charset="0"/>
              <a:buNone/>
              <a:defRPr/>
            </a:pPr>
            <a:endParaRPr lang="en-US" altLang="en-US" sz="2800" dirty="0">
              <a:solidFill>
                <a:srgbClr val="002060"/>
              </a:solidFill>
            </a:endParaRPr>
          </a:p>
          <a:p>
            <a:pPr lvl="1" indent="-283464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2800" dirty="0">
                <a:solidFill>
                  <a:srgbClr val="002060"/>
                </a:solidFill>
              </a:rPr>
              <a:t>Expect blessings and rewards from the Creator, </a:t>
            </a:r>
          </a:p>
          <a:p>
            <a:pPr marL="459486" lvl="1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altLang="en-US" sz="2800" dirty="0">
                <a:solidFill>
                  <a:srgbClr val="002060"/>
                </a:solidFill>
              </a:rPr>
              <a:t>   in addition to monetary benefit;</a:t>
            </a:r>
          </a:p>
          <a:p>
            <a:pPr lvl="1" indent="-283464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altLang="en-US" sz="4000" dirty="0">
              <a:solidFill>
                <a:srgbClr val="002060"/>
              </a:solidFill>
            </a:endParaRPr>
          </a:p>
          <a:p>
            <a:pPr lvl="1" indent="-283464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2800" dirty="0">
                <a:solidFill>
                  <a:srgbClr val="002060"/>
                </a:solidFill>
              </a:rPr>
              <a:t>Be truthful and not to deceive; </a:t>
            </a:r>
          </a:p>
          <a:p>
            <a:pPr lvl="1" indent="-283464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altLang="en-US" sz="2800" dirty="0">
              <a:solidFill>
                <a:srgbClr val="002060"/>
              </a:solidFill>
            </a:endParaRPr>
          </a:p>
          <a:p>
            <a:pPr lvl="1" indent="-283464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2800" dirty="0">
                <a:solidFill>
                  <a:srgbClr val="002060"/>
                </a:solidFill>
              </a:rPr>
              <a:t>Be conscious of social and environmental cost/benefits;</a:t>
            </a:r>
          </a:p>
          <a:p>
            <a:pPr lvl="1" indent="-283464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altLang="en-US" sz="2800" dirty="0">
                <a:solidFill>
                  <a:srgbClr val="002060"/>
                </a:solidFill>
              </a:rPr>
              <a:t>   rather than just monetary fulfillment.</a:t>
            </a:r>
          </a:p>
          <a:p>
            <a:pPr lvl="1" indent="-283464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524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 sz="2800">
                <a:solidFill>
                  <a:srgbClr val="CC9900"/>
                </a:solidFill>
              </a:rPr>
              <a:t>SHARIAH (ISLAMIC LAW) </a:t>
            </a:r>
            <a:br>
              <a:rPr lang="en-US" altLang="en-US" sz="2800">
                <a:solidFill>
                  <a:srgbClr val="CC9900"/>
                </a:solidFill>
              </a:rPr>
            </a:br>
            <a:r>
              <a:rPr lang="en-US" altLang="en-US" sz="2800">
                <a:solidFill>
                  <a:srgbClr val="CC9900"/>
                </a:solidFill>
              </a:rPr>
              <a:t>REQUIRES FROM A MUSLIM THAT ONE MUST: 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2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2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2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2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2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2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2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2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2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2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2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2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59" grpId="0" build="p" bldLvl="4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5715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r>
              <a:rPr lang="en-US" altLang="en-US">
                <a:solidFill>
                  <a:srgbClr val="000099"/>
                </a:solidFill>
              </a:rPr>
              <a:t/>
            </a:r>
            <a:br>
              <a:rPr lang="en-US" altLang="en-US">
                <a:solidFill>
                  <a:srgbClr val="000099"/>
                </a:solidFill>
              </a:rPr>
            </a:br>
            <a:endParaRPr lang="en-US" altLang="en-US">
              <a:solidFill>
                <a:srgbClr val="000099"/>
              </a:solidFill>
            </a:endParaRPr>
          </a:p>
        </p:txBody>
      </p:sp>
      <p:sp>
        <p:nvSpPr>
          <p:cNvPr id="353283" name="Rectangle 3"/>
          <p:cNvSpPr>
            <a:spLocks noGrp="1" noChangeArrowheads="1"/>
          </p:cNvSpPr>
          <p:nvPr>
            <p:ph idx="1"/>
          </p:nvPr>
        </p:nvSpPr>
        <p:spPr>
          <a:xfrm>
            <a:off x="0" y="609600"/>
            <a:ext cx="9144000" cy="5486400"/>
          </a:xfrm>
        </p:spPr>
        <p:txBody>
          <a:bodyPr lIns="92075" tIns="46038" rIns="92075" bIns="46038" rtlCol="0">
            <a:normAutofit/>
          </a:bodyPr>
          <a:lstStyle/>
          <a:p>
            <a:pPr marL="365760" indent="-256032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3"/>
              <a:buChar char=""/>
              <a:defRPr/>
            </a:pPr>
            <a:r>
              <a:rPr lang="en-US" sz="4400" dirty="0">
                <a:solidFill>
                  <a:srgbClr val="CC9900"/>
                </a:solidFill>
              </a:rPr>
              <a:t> </a:t>
            </a:r>
            <a:r>
              <a:rPr lang="en-US" sz="4400" dirty="0">
                <a:solidFill>
                  <a:srgbClr val="C00000"/>
                </a:solidFill>
              </a:rPr>
              <a:t>Maximizing the profit</a:t>
            </a:r>
          </a:p>
          <a:p>
            <a:pPr marL="365760" indent="-256032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n-US" sz="4400" dirty="0">
                <a:solidFill>
                  <a:srgbClr val="C00000"/>
                </a:solidFill>
              </a:rPr>
              <a:t>   is not the most important</a:t>
            </a:r>
          </a:p>
          <a:p>
            <a:pPr marL="365760" indent="-256032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n-US" sz="4400" dirty="0">
                <a:solidFill>
                  <a:srgbClr val="C00000"/>
                </a:solidFill>
              </a:rPr>
              <a:t>   aspect of business</a:t>
            </a:r>
          </a:p>
          <a:p>
            <a:pPr marL="365760" indent="-256032" algn="ctr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3" pitchFamily="18" charset="2"/>
              <a:buNone/>
              <a:defRPr/>
            </a:pP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5760" indent="-256032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3"/>
              <a:buChar char=""/>
              <a:defRPr/>
            </a:pPr>
            <a:r>
              <a:rPr lang="en-US" sz="4400" dirty="0">
                <a:solidFill>
                  <a:schemeClr val="accent3">
                    <a:lumMod val="50000"/>
                  </a:schemeClr>
                </a:solidFill>
              </a:rPr>
              <a:t> Charity and social responsibility</a:t>
            </a:r>
          </a:p>
          <a:p>
            <a:pPr marL="365760" indent="-256032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n-US" sz="4400" dirty="0">
                <a:solidFill>
                  <a:schemeClr val="accent3">
                    <a:lumMod val="50000"/>
                  </a:schemeClr>
                </a:solidFill>
              </a:rPr>
              <a:t>   are part and parcel</a:t>
            </a:r>
          </a:p>
          <a:p>
            <a:pPr marL="365760" indent="-256032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n-US" sz="4400" dirty="0">
                <a:solidFill>
                  <a:schemeClr val="accent3">
                    <a:lumMod val="50000"/>
                  </a:schemeClr>
                </a:solidFill>
              </a:rPr>
              <a:t>   with the bottom line </a:t>
            </a:r>
          </a:p>
          <a:p>
            <a:pPr marL="365760" indent="-256032" algn="ctr" eaLnBrk="1" fontAlgn="auto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3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3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3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3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3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3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3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3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3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3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3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3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81000"/>
            <a:ext cx="8610600" cy="35052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lnSpc>
                <a:spcPct val="85000"/>
              </a:lnSpc>
              <a:spcAft>
                <a:spcPts val="0"/>
              </a:spcAft>
              <a:defRPr/>
            </a:pPr>
            <a:r>
              <a:rPr lang="en-US" altLang="en-US" dirty="0">
                <a:solidFill>
                  <a:srgbClr val="FF00FF"/>
                </a:solidFill>
              </a:rPr>
              <a:t>“AFFORRRDABLE AND INTEREST-FREE HOME </a:t>
            </a:r>
            <a:br>
              <a:rPr lang="en-US" altLang="en-US" dirty="0">
                <a:solidFill>
                  <a:srgbClr val="FF00FF"/>
                </a:solidFill>
              </a:rPr>
            </a:br>
            <a:r>
              <a:rPr lang="en-US" altLang="en-US" dirty="0">
                <a:solidFill>
                  <a:srgbClr val="FF00FF"/>
                </a:solidFill>
              </a:rPr>
              <a:t>OWNERSHIP”</a:t>
            </a:r>
            <a:br>
              <a:rPr lang="en-US" altLang="en-US" dirty="0">
                <a:solidFill>
                  <a:srgbClr val="FF00FF"/>
                </a:solidFill>
              </a:rPr>
            </a:br>
            <a:r>
              <a:rPr lang="en-US" altLang="en-US" dirty="0">
                <a:solidFill>
                  <a:srgbClr val="006600"/>
                </a:solidFill>
              </a:rPr>
              <a:t>ISLAMIC ALTERNATIVE?</a:t>
            </a:r>
            <a:br>
              <a:rPr lang="en-US" altLang="en-US" dirty="0">
                <a:solidFill>
                  <a:srgbClr val="006600"/>
                </a:solidFill>
              </a:rPr>
            </a:br>
            <a:r>
              <a:rPr lang="en-US" altLang="en-US" i="1" dirty="0">
                <a:solidFill>
                  <a:schemeClr val="tx1"/>
                </a:solidFill>
              </a:rPr>
              <a:t> </a:t>
            </a:r>
            <a:r>
              <a:rPr lang="en-US" altLang="en-US" i="1" dirty="0">
                <a:solidFill>
                  <a:srgbClr val="CC9900"/>
                </a:solidFill>
              </a:rPr>
              <a:t>A PRACTICAL MODEL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038600"/>
            <a:ext cx="8610600" cy="2667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002060"/>
                </a:solidFill>
              </a:rPr>
              <a:t>Pervez Nasim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002060"/>
                </a:solidFill>
              </a:rPr>
              <a:t>Chairman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002060"/>
                </a:solidFill>
              </a:rPr>
              <a:t>Islamic Co-operative Housing Corporation Ltd. 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002060"/>
                </a:solidFill>
              </a:rPr>
              <a:t>and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002060"/>
                </a:solidFill>
              </a:rPr>
              <a:t>Ansar Co-operative Housing Corporation Ltd.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225" y="4267200"/>
            <a:ext cx="9144000" cy="213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altLang="en-US" sz="4400"/>
              <a:t>	</a:t>
            </a:r>
            <a:r>
              <a:rPr lang="en-US" altLang="en-US" sz="2400" b="1">
                <a:solidFill>
                  <a:srgbClr val="002060"/>
                </a:solidFill>
              </a:rPr>
              <a:t>North America’s 1st  Islamic Financial Institution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b="1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b="1">
                <a:solidFill>
                  <a:srgbClr val="002060"/>
                </a:solidFill>
              </a:rPr>
              <a:t>An interest-free HOMEOWNERSHIP and INVESTMENT Project established in 1980</a:t>
            </a:r>
          </a:p>
        </p:txBody>
      </p:sp>
      <p:pic>
        <p:nvPicPr>
          <p:cNvPr id="19460" name="Picture 4" descr="ICHC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352800" y="1600200"/>
            <a:ext cx="2378075" cy="2378075"/>
          </a:xfrm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28600" y="228600"/>
            <a:ext cx="8686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3200">
                <a:solidFill>
                  <a:srgbClr val="CC9900"/>
                </a:solidFill>
              </a:rPr>
              <a:t>Islamic Co-operative Housing Corporation Ltd.</a:t>
            </a:r>
            <a:r>
              <a:rPr lang="en-US" altLang="en-US" sz="2400" i="1">
                <a:solidFill>
                  <a:srgbClr val="CC9900"/>
                </a:solidFill>
              </a:rPr>
              <a:t> </a:t>
            </a:r>
            <a:endParaRPr lang="en-US" alt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5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304800"/>
            <a:ext cx="8991600" cy="2133600"/>
          </a:xfrm>
        </p:spPr>
        <p:txBody>
          <a:bodyPr lIns="92075" tIns="46038" rIns="92075" bIns="46038"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i="1" dirty="0"/>
              <a:t> </a:t>
            </a:r>
            <a:r>
              <a:rPr lang="en-US" dirty="0">
                <a:solidFill>
                  <a:srgbClr val="CC9900"/>
                </a:solidFill>
              </a:rPr>
              <a:t>Islamic Co-operative Housing Corporation Ltd.</a:t>
            </a:r>
            <a:r>
              <a:rPr lang="en-US" sz="4400" i="1" dirty="0">
                <a:solidFill>
                  <a:srgbClr val="CC9900"/>
                </a:solidFill>
              </a:rPr>
              <a:t> 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/>
            </a:r>
            <a:br>
              <a:rPr lang="en-US" i="1" dirty="0"/>
            </a:br>
            <a:r>
              <a:rPr lang="en-US" i="1" dirty="0">
                <a:solidFill>
                  <a:srgbClr val="002060"/>
                </a:solidFill>
              </a:rPr>
              <a:t>THE SHARIA MODEL ADOPTED </a:t>
            </a:r>
            <a:br>
              <a:rPr lang="en-US" i="1" dirty="0">
                <a:solidFill>
                  <a:srgbClr val="002060"/>
                </a:solidFill>
              </a:rPr>
            </a:br>
            <a:r>
              <a:rPr lang="en-US" i="1" dirty="0">
                <a:solidFill>
                  <a:srgbClr val="002060"/>
                </a:solidFill>
              </a:rPr>
              <a:t>BY THE CO-OP</a:t>
            </a:r>
            <a:br>
              <a:rPr lang="en-US" i="1" dirty="0">
                <a:solidFill>
                  <a:srgbClr val="002060"/>
                </a:solidFill>
              </a:rPr>
            </a:br>
            <a:endParaRPr lang="en-US" i="1" dirty="0">
              <a:solidFill>
                <a:srgbClr val="002060"/>
              </a:solidFill>
            </a:endParaRP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2590800"/>
            <a:ext cx="8610600" cy="41148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200000"/>
              </a:lnSpc>
            </a:pPr>
            <a:r>
              <a:rPr lang="en-US" altLang="en-US" sz="2000" b="1">
                <a:solidFill>
                  <a:srgbClr val="7030A0"/>
                </a:solidFill>
              </a:rPr>
              <a:t>Musharikah Mutanaqisah or Decreasing Partnership model was adopted;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en-US" sz="2000" b="1">
                <a:solidFill>
                  <a:srgbClr val="7030A0"/>
                </a:solidFill>
              </a:rPr>
              <a:t>For its simplicity and practical nature for the long term transactions;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en-US" sz="2000" b="1">
                <a:solidFill>
                  <a:srgbClr val="7030A0"/>
                </a:solidFill>
              </a:rPr>
              <a:t>A Partnership between a Family and the Community (Co-op)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3" grpId="0" build="p" bldLvl="4" autoUpdateAnimBg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7217</TotalTime>
  <Words>752</Words>
  <Application>Microsoft Office PowerPoint</Application>
  <PresentationFormat>On-screen Show (4:3)</PresentationFormat>
  <Paragraphs>248</Paragraphs>
  <Slides>30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5" baseType="lpstr">
      <vt:lpstr>Algerian</vt:lpstr>
      <vt:lpstr>Arial</vt:lpstr>
      <vt:lpstr>Candara</vt:lpstr>
      <vt:lpstr>GoudyHandtooled BT</vt:lpstr>
      <vt:lpstr>Lucida Sans</vt:lpstr>
      <vt:lpstr>Moderne</vt:lpstr>
      <vt:lpstr>Tahoma</vt:lpstr>
      <vt:lpstr>Times New Roman</vt:lpstr>
      <vt:lpstr>Trebuchet MS</vt:lpstr>
      <vt:lpstr>Verdana</vt:lpstr>
      <vt:lpstr>Wingdings</vt:lpstr>
      <vt:lpstr>Wingdings 2</vt:lpstr>
      <vt:lpstr>Wingdings 3</vt:lpstr>
      <vt:lpstr>Facet</vt:lpstr>
      <vt:lpstr>Bitmap Image</vt:lpstr>
      <vt:lpstr>  key Concepts of Islamic Financing and  Interest Free Home Ownership Program </vt:lpstr>
      <vt:lpstr>PREAMBLE</vt:lpstr>
      <vt:lpstr> IN OTHER WORDS,  WE THE HUMAN BEINGS; </vt:lpstr>
      <vt:lpstr> WE THE HUMAN BEINGS </vt:lpstr>
      <vt:lpstr>SHARIAH (ISLAMIC LAW)  REQUIRES FROM A MUSLIM THAT ONE MUST: </vt:lpstr>
      <vt:lpstr>   </vt:lpstr>
      <vt:lpstr>“AFFORRRDABLE AND INTEREST-FREE HOME  OWNERSHIP” ISLAMIC ALTERNATIVE?  A PRACTICAL MODEL</vt:lpstr>
      <vt:lpstr>PowerPoint Presentation</vt:lpstr>
      <vt:lpstr> Islamic Co-operative Housing Corporation Ltd.   THE SHARIA MODEL ADOPTED  BY THE CO-OP </vt:lpstr>
      <vt:lpstr> A PARTNERSHIP</vt:lpstr>
      <vt:lpstr>     Islamic Co-operative Housing Corporation Ltd.</vt:lpstr>
      <vt:lpstr> Islamic Co-operative Housing Corporation Ltd.   TYPES OF MEMBRSHIP</vt:lpstr>
      <vt:lpstr>Islamic Co-operative Housing Corporation Ltd.</vt:lpstr>
      <vt:lpstr>Islamic Co-operative Housing Corporation Ltd.</vt:lpstr>
      <vt:lpstr>PowerPoint Presentation</vt:lpstr>
      <vt:lpstr> Islamic Co-operative Housing Corporation Ltd.   SHARING OF GAIN OR LOSS</vt:lpstr>
      <vt:lpstr>Islamic Co-operative Housing Corporation Ltd.</vt:lpstr>
      <vt:lpstr>ANSAR FINANCIAL GROUP  LAUNCHED A NEW CO-OPERATIVE 2003</vt:lpstr>
      <vt:lpstr>Islamic Co-operative Housing Corporation Ltd. Ansar Co-operative Housing Corporation Ltd.  COMBINED PRESENT STATUS</vt:lpstr>
      <vt:lpstr>OTHER COMMUNITIES COPIED OUR MODEL  1. St. Louis, Missouri, USA  2. San Francesco, USA  3. Manchester, UK  4. Malaysia (In Progress)  in</vt:lpstr>
      <vt:lpstr>PowerPoint Presentation</vt:lpstr>
      <vt:lpstr>Ansar Financial Group - AFG (AG - Private + AFDC - Public)</vt:lpstr>
      <vt:lpstr>      THE OTHER SERVICES AND PROJECTS</vt:lpstr>
      <vt:lpstr>Islamic Co-operative Housing Corporation and  Ansar Co-operative Housing Corporation  Established Home &amp; Auto Takaful for Co-op Members  in partnership with second largest Insurance Company in Canada  The Co-operators Insurance Group   </vt:lpstr>
      <vt:lpstr>An Interest-Free Public Company  AFDC IPO</vt:lpstr>
      <vt:lpstr>Ansar Financial and Development Corporation (AFDC)  </vt:lpstr>
      <vt:lpstr>Core Principles of Business of this Corporation: </vt:lpstr>
      <vt:lpstr> </vt:lpstr>
      <vt:lpstr>Leading Financial Development of the Community</vt:lpstr>
      <vt:lpstr>THANK YOU AND MAY ALLAH (GOD) BLESS YOU!</vt:lpstr>
    </vt:vector>
  </TitlesOfParts>
  <Company>ICHC 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Pervez Nasim</dc:creator>
  <cp:lastModifiedBy>Ansar Group</cp:lastModifiedBy>
  <cp:revision>295</cp:revision>
  <dcterms:created xsi:type="dcterms:W3CDTF">2003-03-14T16:23:21Z</dcterms:created>
  <dcterms:modified xsi:type="dcterms:W3CDTF">2017-11-08T00:26:27Z</dcterms:modified>
</cp:coreProperties>
</file>